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5.jpg" ContentType="image/png"/>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1"/>
  </p:notesMasterIdLst>
  <p:sldIdLst>
    <p:sldId id="256" r:id="rId2"/>
    <p:sldId id="257" r:id="rId3"/>
    <p:sldId id="258" r:id="rId4"/>
    <p:sldId id="271" r:id="rId5"/>
    <p:sldId id="457" r:id="rId6"/>
    <p:sldId id="272" r:id="rId7"/>
    <p:sldId id="283" r:id="rId8"/>
    <p:sldId id="458" r:id="rId9"/>
    <p:sldId id="274" r:id="rId10"/>
    <p:sldId id="287" r:id="rId11"/>
    <p:sldId id="259" r:id="rId12"/>
    <p:sldId id="261" r:id="rId13"/>
    <p:sldId id="260" r:id="rId14"/>
    <p:sldId id="262" r:id="rId15"/>
    <p:sldId id="277" r:id="rId16"/>
    <p:sldId id="462" r:id="rId17"/>
    <p:sldId id="278" r:id="rId18"/>
    <p:sldId id="280" r:id="rId19"/>
    <p:sldId id="284" r:id="rId20"/>
    <p:sldId id="459" r:id="rId21"/>
    <p:sldId id="279" r:id="rId22"/>
    <p:sldId id="281" r:id="rId23"/>
    <p:sldId id="460" r:id="rId24"/>
    <p:sldId id="275" r:id="rId25"/>
    <p:sldId id="461" r:id="rId26"/>
    <p:sldId id="319" r:id="rId27"/>
    <p:sldId id="320" r:id="rId28"/>
    <p:sldId id="321" r:id="rId29"/>
    <p:sldId id="322" r:id="rId30"/>
    <p:sldId id="323" r:id="rId31"/>
    <p:sldId id="324" r:id="rId32"/>
    <p:sldId id="325" r:id="rId33"/>
    <p:sldId id="463" r:id="rId34"/>
    <p:sldId id="326" r:id="rId35"/>
    <p:sldId id="327" r:id="rId36"/>
    <p:sldId id="304" r:id="rId37"/>
    <p:sldId id="305" r:id="rId38"/>
    <p:sldId id="306" r:id="rId39"/>
    <p:sldId id="307" r:id="rId40"/>
    <p:sldId id="464" r:id="rId41"/>
    <p:sldId id="467" r:id="rId42"/>
    <p:sldId id="468" r:id="rId43"/>
    <p:sldId id="465" r:id="rId44"/>
    <p:sldId id="308" r:id="rId45"/>
    <p:sldId id="328" r:id="rId46"/>
    <p:sldId id="329" r:id="rId47"/>
    <p:sldId id="309" r:id="rId48"/>
    <p:sldId id="469" r:id="rId49"/>
    <p:sldId id="471" r:id="rId50"/>
    <p:sldId id="310" r:id="rId51"/>
    <p:sldId id="470" r:id="rId52"/>
    <p:sldId id="311" r:id="rId53"/>
    <p:sldId id="330" r:id="rId54"/>
    <p:sldId id="331" r:id="rId55"/>
    <p:sldId id="332" r:id="rId56"/>
    <p:sldId id="333" r:id="rId57"/>
    <p:sldId id="334" r:id="rId58"/>
    <p:sldId id="472" r:id="rId59"/>
    <p:sldId id="312" r:id="rId60"/>
    <p:sldId id="335" r:id="rId61"/>
    <p:sldId id="336" r:id="rId62"/>
    <p:sldId id="473" r:id="rId63"/>
    <p:sldId id="474" r:id="rId64"/>
    <p:sldId id="478" r:id="rId65"/>
    <p:sldId id="476" r:id="rId66"/>
    <p:sldId id="475" r:id="rId67"/>
    <p:sldId id="337" r:id="rId68"/>
    <p:sldId id="273" r:id="rId69"/>
    <p:sldId id="341" r:id="rId70"/>
    <p:sldId id="343" r:id="rId71"/>
    <p:sldId id="345" r:id="rId72"/>
    <p:sldId id="479" r:id="rId73"/>
    <p:sldId id="480" r:id="rId74"/>
    <p:sldId id="344" r:id="rId75"/>
    <p:sldId id="342" r:id="rId76"/>
    <p:sldId id="340" r:id="rId77"/>
    <p:sldId id="339" r:id="rId78"/>
    <p:sldId id="346" r:id="rId79"/>
    <p:sldId id="288" r:id="rId80"/>
    <p:sldId id="289" r:id="rId81"/>
    <p:sldId id="481" r:id="rId82"/>
    <p:sldId id="347" r:id="rId83"/>
    <p:sldId id="348" r:id="rId84"/>
    <p:sldId id="349" r:id="rId85"/>
    <p:sldId id="292" r:id="rId86"/>
    <p:sldId id="291" r:id="rId87"/>
    <p:sldId id="351" r:id="rId88"/>
    <p:sldId id="293" r:id="rId89"/>
    <p:sldId id="295" r:id="rId90"/>
    <p:sldId id="352" r:id="rId91"/>
    <p:sldId id="296" r:id="rId92"/>
    <p:sldId id="482" r:id="rId93"/>
    <p:sldId id="350" r:id="rId94"/>
    <p:sldId id="483" r:id="rId95"/>
    <p:sldId id="297" r:id="rId96"/>
    <p:sldId id="298" r:id="rId97"/>
    <p:sldId id="454" r:id="rId98"/>
    <p:sldId id="484" r:id="rId99"/>
    <p:sldId id="485" r:id="rId100"/>
    <p:sldId id="353" r:id="rId101"/>
    <p:sldId id="354" r:id="rId102"/>
    <p:sldId id="356" r:id="rId103"/>
    <p:sldId id="355" r:id="rId104"/>
    <p:sldId id="380" r:id="rId105"/>
    <p:sldId id="381" r:id="rId106"/>
    <p:sldId id="382" r:id="rId107"/>
    <p:sldId id="358" r:id="rId108"/>
    <p:sldId id="367" r:id="rId109"/>
    <p:sldId id="487" r:id="rId110"/>
    <p:sldId id="455" r:id="rId111"/>
    <p:sldId id="486" r:id="rId112"/>
    <p:sldId id="456" r:id="rId113"/>
    <p:sldId id="368" r:id="rId114"/>
    <p:sldId id="369" r:id="rId115"/>
    <p:sldId id="370" r:id="rId116"/>
    <p:sldId id="269" r:id="rId117"/>
    <p:sldId id="366" r:id="rId118"/>
    <p:sldId id="383" r:id="rId119"/>
    <p:sldId id="488" r:id="rId1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96" d="100"/>
          <a:sy n="96" d="100"/>
        </p:scale>
        <p:origin x="96" y="1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D77A6-B451-40D9-8349-C13FFBF04818}" type="datetimeFigureOut">
              <a:rPr kumimoji="1" lang="ja-JP" altLang="en-US" smtClean="0"/>
              <a:t>2018/7/10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CCFB0-6FE8-4E6B-A4A6-A44DA721BCBC}" type="slidenum">
              <a:rPr kumimoji="1" lang="ja-JP" altLang="en-US" smtClean="0"/>
              <a:t>‹#›</a:t>
            </a:fld>
            <a:endParaRPr kumimoji="1" lang="ja-JP" altLang="en-US"/>
          </a:p>
        </p:txBody>
      </p:sp>
    </p:spTree>
    <p:extLst>
      <p:ext uri="{BB962C8B-B14F-4D97-AF65-F5344CB8AC3E}">
        <p14:creationId xmlns:p14="http://schemas.microsoft.com/office/powerpoint/2010/main" val="15293288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DCCFB0-6FE8-4E6B-A4A6-A44DA721BCBC}" type="slidenum">
              <a:rPr kumimoji="1" lang="ja-JP" altLang="en-US" smtClean="0"/>
              <a:t>1</a:t>
            </a:fld>
            <a:endParaRPr kumimoji="1" lang="ja-JP" altLang="en-US"/>
          </a:p>
        </p:txBody>
      </p:sp>
    </p:spTree>
    <p:extLst>
      <p:ext uri="{BB962C8B-B14F-4D97-AF65-F5344CB8AC3E}">
        <p14:creationId xmlns:p14="http://schemas.microsoft.com/office/powerpoint/2010/main" val="249368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DCCFB0-6FE8-4E6B-A4A6-A44DA721BCBC}" type="slidenum">
              <a:rPr kumimoji="1" lang="ja-JP" altLang="en-US" smtClean="0"/>
              <a:t>97</a:t>
            </a:fld>
            <a:endParaRPr kumimoji="1" lang="ja-JP" altLang="en-US"/>
          </a:p>
        </p:txBody>
      </p:sp>
    </p:spTree>
    <p:extLst>
      <p:ext uri="{BB962C8B-B14F-4D97-AF65-F5344CB8AC3E}">
        <p14:creationId xmlns:p14="http://schemas.microsoft.com/office/powerpoint/2010/main" val="64488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AAF3E0-F923-4406-8BCB-89642175CEE8}" type="datetime1">
              <a:rPr lang="en-US" altLang="ja-JP"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3000" baseline="0">
                <a:solidFill>
                  <a:srgbClr val="FF0000"/>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1A76DC9-E314-4ED8-96CE-6073C2ED12C0}" type="datetime1">
              <a:rPr lang="en-US" altLang="ja-JP"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EEFE59-F545-4586-BA93-C5052EDB0CAF}" type="datetime1">
              <a:rPr lang="en-US" altLang="ja-JP"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AAB690-FBE3-4776-88D3-3A6C6A4B40DD}" type="datetime1">
              <a:rPr lang="en-US" altLang="ja-JP"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ECA3939-9A40-4F8B-A2AF-825FB4A49CFD}" type="datetime1">
              <a:rPr lang="en-US" altLang="ja-JP"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C0CFA94-0473-4D93-A7F1-EAEEE8FDF44B}" type="datetime1">
              <a:rPr lang="en-US" altLang="ja-JP" smtClean="0"/>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67D9549F-2D32-43B7-8CF4-0D3D1FF3EB6C}" type="datetime1">
              <a:rPr lang="en-US" altLang="ja-JP" smtClean="0"/>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lvl1pPr>
              <a:defRPr>
                <a:solidFill>
                  <a:schemeClr val="bg1"/>
                </a:solidFill>
              </a:defRPr>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915F1306-C4AF-4F47-AF59-0C746FFA0442}" type="datetime1">
              <a:rPr lang="en-US" altLang="ja-JP"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0000"/>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6E3991-CB43-4B67-9DBB-F9382268DECD}" type="datetime1">
              <a:rPr lang="en-US" altLang="ja-JP"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25563"/>
          </a:xfr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838200" y="6356350"/>
            <a:ext cx="2743200" cy="365125"/>
          </a:xfrm>
        </p:spPr>
        <p:txBody>
          <a:bodyPr/>
          <a:lstStyle>
            <a:lvl1pPr>
              <a:defRPr/>
            </a:lvl1pPr>
          </a:lstStyle>
          <a:p>
            <a:fld id="{1DA63A4A-74FE-44BF-8606-A329861DA778}" type="datetime1">
              <a:rPr lang="en-US" altLang="ja-JP" smtClean="0"/>
              <a:t>7/10/2018</a:t>
            </a:fld>
            <a:endParaRPr lang="ja-JP" altLang="en-US" sz="1800">
              <a:solidFill>
                <a:schemeClr val="tx1"/>
              </a:solidFill>
            </a:endParaRPr>
          </a:p>
        </p:txBody>
      </p:sp>
      <p:sp>
        <p:nvSpPr>
          <p:cNvPr id="4" name="フッター プレースホルダー 3"/>
          <p:cNvSpPr>
            <a:spLocks noGrp="1"/>
          </p:cNvSpPr>
          <p:nvPr>
            <p:ph type="ftr" sz="quarter" idx="11"/>
          </p:nvPr>
        </p:nvSpPr>
        <p:spPr>
          <a:xfrm>
            <a:off x="4038600" y="6356350"/>
            <a:ext cx="4114800" cy="365125"/>
          </a:xfrm>
        </p:spPr>
        <p:txBody>
          <a:bodyPr/>
          <a:lstStyle>
            <a:lvl1pPr>
              <a:defRPr/>
            </a:lvl1pPr>
          </a:lstStyle>
          <a:p>
            <a:endParaRPr lang="ja-JP" altLang="ja-JP"/>
          </a:p>
        </p:txBody>
      </p:sp>
      <p:sp>
        <p:nvSpPr>
          <p:cNvPr id="5" name="スライド番号プレースホルダー 4"/>
          <p:cNvSpPr>
            <a:spLocks noGrp="1"/>
          </p:cNvSpPr>
          <p:nvPr>
            <p:ph type="sldNum" sz="quarter" idx="12"/>
          </p:nvPr>
        </p:nvSpPr>
        <p:spPr>
          <a:xfrm>
            <a:off x="8610600" y="6356350"/>
            <a:ext cx="2743200" cy="365125"/>
          </a:xfrm>
        </p:spPr>
        <p:txBody>
          <a:bodyPr/>
          <a:lstStyle>
            <a:lvl1pPr>
              <a:defRPr/>
            </a:lvl1pPr>
          </a:lstStyle>
          <a:p>
            <a:fld id="{A9E8B040-4CB1-4A99-8603-177D620BA1BB}"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18815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92382E-D2A8-432B-AF53-85843F00CC97}" type="datetime1">
              <a:rPr lang="en-US" altLang="ja-JP"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D3BC49-81F5-43A6-8473-0BD3ACC51BDE}" type="datetime1">
              <a:rPr lang="en-US" altLang="ja-JP"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EF5297-EEBA-4FA3-A21A-D895DA363D27}" type="datetime1">
              <a:rPr lang="en-US" altLang="ja-JP"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13795" y="2912232"/>
            <a:ext cx="5107208"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912232"/>
            <a:ext cx="5095357" cy="287896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D46E1F-57A1-4B6C-A0D0-370AFAD1C94A}" type="datetime1">
              <a:rPr lang="en-US" altLang="ja-JP" smtClean="0"/>
              <a:t>7/10/2018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E167AD8-6839-4CCD-8DEE-27E405C92C8D}" type="datetime1">
              <a:rPr lang="en-US" altLang="ja-JP" smtClean="0"/>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0000"/>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49B9C-6C45-43DB-8469-7B0A4E2E7288}" type="datetime1">
              <a:rPr lang="en-US" altLang="ja-JP" smtClean="0"/>
              <a:t>7/10/2018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baseline="0">
                <a:solidFill>
                  <a:srgbClr val="FF0000"/>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C45E2D-2E59-4D16-A780-524A3B41F3B6}" type="datetime1">
              <a:rPr lang="en-US" altLang="ja-JP"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C4DA5E-3C13-4D4A-9870-32453901B1F4}" type="datetime1">
              <a:rPr lang="en-US" altLang="ja-JP"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CA885C1-36DC-4E1E-B2EE-0C1B9C80428F}" type="datetime1">
              <a:rPr lang="en-US" altLang="ja-JP" smtClean="0"/>
              <a:t>7/10/2018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3010" baseline="0">
                <a:solidFill>
                  <a:schemeClr val="tx1">
                    <a:tint val="75000"/>
                  </a:schemeClr>
                </a:solidFill>
              </a:defRPr>
            </a:lvl1pPr>
          </a:lstStyle>
          <a:p>
            <a:fld id="{6D22F896-40B5-4ADD-8801-0D06FADFA09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hdr="0" ftr="0" dt="0"/>
  <p:txStyles>
    <p:titleStyle>
      <a:lvl1pPr algn="ctr" defTabSz="914400" rtl="0" eaLnBrk="1" latinLnBrk="0" hangingPunct="1">
        <a:lnSpc>
          <a:spcPct val="90000"/>
        </a:lnSpc>
        <a:spcBef>
          <a:spcPct val="0"/>
        </a:spcBef>
        <a:buNone/>
        <a:defRPr kumimoji="1"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kumimoji="1"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kumimoji="1"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kumimoji="1"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hyperlink" Target="http://toyokeizai.net/articles/-/118977" TargetMode="External"/><Relationship Id="rId2" Type="http://schemas.openxmlformats.org/officeDocument/2006/relationships/hyperlink" Target="http://gendai.ismedia.jp/articles/-/48640" TargetMode="Externa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ja.wikipedia.org/wiki/%E3%83%95%E3%82%A1%E3%82%A4%E3%83%AB:Jurgen_Mossack.jpg" TargetMode="Externa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s://ja.wikipedia.org/wiki/%E3%83%95%E3%82%A1%E3%82%A4%E3%83%AB:Ramon_Fonseca.jpg" TargetMode="External"/></Relationships>
</file>

<file path=ppt/slides/_rels/slide10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hyperlink" Target="https://mainichi.jp/articles/20171205/k00/00m/030/048000c"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hyperlink" Target="http://www.google.co.jp/url?sa=t&amp;rct=j&amp;q=&amp;esrc=s&amp;frm=1&amp;source=web&amp;cd=6&amp;cad=rja&amp;uact=8&amp;ved=0ahUKEwiqsYnppK7XAhVHNrwKHUZVAnAQFghEMAU&amp;url=http://www.bbc.com/japanese/41881881&amp;usg=AOvVaw0qaCcPRxSz4b-k5Kr7PglE" TargetMode="Externa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hyperlink" Target="https://www.amazon.co.jp/s/ref=nb_sb_noss_1?__mk_ja_JP=%E3%82%AB%E3%82%BF%E3%82%AB%E3%83%8A&amp;url=search-alias%3Daps&amp;field-keywords=%E3%83%91%E3%83%A9%E3%83%80%E3%82%A4%E3%82%B9%E6%96%87%E6%9B%B8&amp;rh=i:aps,k:%E3%83%91%E3%83%A9%E3%83%80%E3%82%A4%E3%82%B9%E6%96%87%E6%9B%B8" TargetMode="External"/><Relationship Id="rId2" Type="http://schemas.openxmlformats.org/officeDocument/2006/relationships/hyperlink" Target="https://www.google.co.jp/url?sa=t&amp;rct=j&amp;q=&amp;esrc=s&amp;frm=1&amp;source=web&amp;cd=2&amp;cad=rja&amp;uact=8&amp;ved=0ahUKEwjS_brtqq7XAhVHWLwKHZgFAE4QFggwMAE&amp;url=https://en.wikipedia.org/wiki/Paradise_Papers&amp;usg=AOvVaw24pAGBc7RdVAzePwbj7o3Z" TargetMode="Externa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ja.wikipedia.org/wiki/%E6%9C%89%E5%8A%B9%E9%9C%80%E8%A6%81"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ja.wikipedia.org/wiki/%E3%83%95%E3%82%A1%E3%82%A4%E3%83%AB:John_Maynard_Keynes.jpg" TargetMode="Externa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a.wikipedia.org/wiki/%E3%83%95%E3%82%A1%E3%82%A4%E3%83%AB:Supply_Demand.png"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www.soumu.go.jp/toukei_toukatsu/data/io/hakyu.htm"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rainworld.jp/idopump/howitworks.html" TargetMode="External"/><Relationship Id="rId2" Type="http://schemas.openxmlformats.org/officeDocument/2006/relationships/hyperlink" Target="http://www.google.co.jp/imgres?imgurl=http://www.rainworld.jp/mainsiteimage//pumpworks.gif&amp;imgrefurl=http://www.rainworld.jp/idopump/howitworks.html&amp;h=301&amp;w=400&amp;sz=113&amp;tbnid=EMFs-6GeyuEWRM:&amp;tbnh=90&amp;tbnw=120&amp;prev=/search?q=%E3%83%9D%E3%83%B3" TargetMode="Externa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google.co.jp/search?q=%E6%89%8B%E6%8A%BC%E3%81%97%E3%83%9D%E3%83%B3%E3%83%97%E3%80%80%E6%A7%8B%E9%80%A0&amp;hl=ja&amp;tbm=isch&amp;tbo=u&amp;source=univ&amp;sa=X&amp;ved=0ahUKEwiZrrHGoIbbAhXMabwKHdQ5A-4QsAQINw&amp;biw=1280&amp;bih=855" TargetMode="Externa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hyperlink" Target="http://web.thn.jp/nitakayama007/" TargetMode="Externa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C-876w-HpPI"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imgcc.naver.jp/kaze/mission/USER/20170129/69/6488929/0/420x330x8f5f8c54986382ab215c5f20.jpg" TargetMode="External"/><Relationship Id="rId2" Type="http://schemas.openxmlformats.org/officeDocument/2006/relationships/hyperlink" Target="https://matome.naver.jp/odai/2141561241304660701"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gcc.naver.jp/kaze/mission/USER/20170129/69/6488929/1/470x630x073538b8a165e59bad151198.jpg"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www.amazon.co.jp/%E9%9D%92%E7%A9%BA%E3%81%8C%E8%BC%9D%E3%81%8F%E3%81%A8%E3%81%8D%E2%80%95%E5%A4%AA%E5%B9%B3%E6%B4%8B%E6%88%A6%E4%BA%89%E3%82%92%E7%94%9F%E3%81%8D%E3%81%9F%E4%BA%BA%E3%80%85%E3%81%AE%E7%89%A9%E8%AA%9E-%E7%80%AC%E5%B7%9D-%E5%86%A8%E7%BE%8E%E5%AD%90/dp/4864761108/ref=sr_1_46?s=books&amp;ie=UTF8&amp;qid=1523932788&amp;sr=1-46&amp;keywords=%E7%80%AC%E5%B7%9D%E4%B9%85%E5%BF%97" TargetMode="Externa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hyperlink" Target="https://www.google.co.jp/maps/place/%E3%82%B1%E3%82%A4%E3%83%9E%E3%83%B3%E8%AB%B8%E5%B3%B6/@15.4329161,-88.3893666,5z/data=!4m2!3m1!1s0x8f25863e2fb8aa29:0x7045c4d38770715e"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hyperlink" Target="http://www.jcp.or.jp/akahata/aik13/2013-08-25/2013082501_01_1.html" TargetMode="Externa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hyperlink" Target="http://yorozu-do.com/panama-paper/" TargetMode="Externa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6607" y="386867"/>
            <a:ext cx="9496801" cy="2387600"/>
          </a:xfrm>
        </p:spPr>
        <p:txBody>
          <a:bodyPr>
            <a:normAutofit/>
          </a:bodyPr>
          <a:lstStyle/>
          <a:p>
            <a:r>
              <a:rPr kumimoji="1" lang="ja-JP" altLang="en-US" sz="6000" dirty="0"/>
              <a:t>財政学</a:t>
            </a:r>
            <a:r>
              <a:rPr kumimoji="1" lang="en-US" altLang="ja-JP" sz="6000" dirty="0"/>
              <a:t/>
            </a:r>
            <a:br>
              <a:rPr kumimoji="1" lang="en-US" altLang="ja-JP" sz="6000" dirty="0"/>
            </a:br>
            <a:r>
              <a:rPr kumimoji="1" lang="en-US" altLang="ja-JP" sz="5400" dirty="0"/>
              <a:t/>
            </a:r>
            <a:br>
              <a:rPr kumimoji="1" lang="en-US" altLang="ja-JP" sz="5400" dirty="0"/>
            </a:br>
            <a:r>
              <a:rPr kumimoji="1" lang="ja-JP" altLang="en-US" sz="4400" dirty="0"/>
              <a:t>現代の国家と経済に関する理論と現実</a:t>
            </a:r>
          </a:p>
        </p:txBody>
      </p:sp>
      <p:sp>
        <p:nvSpPr>
          <p:cNvPr id="3" name="サブタイトル 2"/>
          <p:cNvSpPr>
            <a:spLocks noGrp="1"/>
          </p:cNvSpPr>
          <p:nvPr>
            <p:ph type="subTitle" idx="1"/>
          </p:nvPr>
        </p:nvSpPr>
        <p:spPr/>
        <p:txBody>
          <a:bodyPr>
            <a:normAutofit fontScale="70000" lnSpcReduction="20000"/>
          </a:bodyPr>
          <a:lstStyle/>
          <a:p>
            <a:r>
              <a:rPr lang="ja-JP" altLang="en-US" sz="4000" dirty="0" err="1"/>
              <a:t>ー</a:t>
            </a:r>
            <a:r>
              <a:rPr lang="ja-JP" altLang="en-US" sz="4000" dirty="0"/>
              <a:t>現代の政府部門の課題と展望</a:t>
            </a:r>
            <a:r>
              <a:rPr lang="ja-JP" altLang="en-US" sz="4000" dirty="0" err="1"/>
              <a:t>ー</a:t>
            </a:r>
            <a:endParaRPr lang="en-US" altLang="ja-JP" sz="4000" dirty="0"/>
          </a:p>
          <a:p>
            <a:endParaRPr kumimoji="1" lang="en-US" altLang="ja-JP" sz="4000" dirty="0"/>
          </a:p>
          <a:p>
            <a:r>
              <a:rPr lang="en-US" altLang="ja-JP" sz="4000" dirty="0"/>
              <a:t>3</a:t>
            </a:r>
            <a:r>
              <a:rPr lang="ja-JP" altLang="en-US" sz="4000" dirty="0"/>
              <a:t>年次　春学期</a:t>
            </a:r>
            <a:endParaRPr kumimoji="1" lang="ja-JP" altLang="en-US" sz="4000"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4042287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05682" y="271670"/>
            <a:ext cx="10353761" cy="632791"/>
          </a:xfrm>
        </p:spPr>
        <p:txBody>
          <a:bodyPr/>
          <a:lstStyle/>
          <a:p>
            <a:r>
              <a:rPr kumimoji="1" lang="ja-JP" altLang="en-US" dirty="0" smtClean="0"/>
              <a:t>財政の主要課題</a:t>
            </a:r>
            <a:endParaRPr kumimoji="1" lang="ja-JP" altLang="en-US"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10</a:t>
            </a:fld>
            <a:endParaRPr lang="en-US" dirty="0"/>
          </a:p>
        </p:txBody>
      </p:sp>
      <p:sp>
        <p:nvSpPr>
          <p:cNvPr id="15363" name="コンテンツ プレースホルダー 2"/>
          <p:cNvSpPr>
            <a:spLocks noGrp="1" noChangeArrowheads="1"/>
          </p:cNvSpPr>
          <p:nvPr>
            <p:ph idx="4294967295"/>
          </p:nvPr>
        </p:nvSpPr>
        <p:spPr bwMode="auto">
          <a:xfrm>
            <a:off x="378941" y="1022350"/>
            <a:ext cx="11813059" cy="5699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3600" dirty="0" smtClean="0"/>
              <a:t>膨れ上がった借金</a:t>
            </a:r>
            <a:r>
              <a:rPr lang="ja-JP" altLang="en-US" sz="3600" dirty="0" err="1" smtClean="0"/>
              <a:t>ー</a:t>
            </a:r>
            <a:r>
              <a:rPr lang="ja-JP" altLang="en-US" sz="3600" dirty="0" smtClean="0"/>
              <a:t>国債残高</a:t>
            </a:r>
            <a:endParaRPr lang="en-US" altLang="ja-JP" sz="3600" dirty="0" smtClean="0"/>
          </a:p>
          <a:p>
            <a:r>
              <a:rPr lang="ja-JP" altLang="en-US" sz="3600" dirty="0" smtClean="0"/>
              <a:t>年金</a:t>
            </a:r>
            <a:r>
              <a:rPr lang="ja-JP" altLang="en-US" sz="3600" dirty="0"/>
              <a:t>財政</a:t>
            </a:r>
            <a:r>
              <a:rPr lang="ja-JP" altLang="en-US" sz="3600" dirty="0" smtClean="0"/>
              <a:t>の逼迫、社会保障費、老人医療費の増加。</a:t>
            </a:r>
            <a:endParaRPr lang="en-US" altLang="ja-JP" sz="3600" dirty="0"/>
          </a:p>
          <a:p>
            <a:r>
              <a:rPr lang="ja-JP" altLang="en-US" sz="3600" dirty="0" smtClean="0">
                <a:solidFill>
                  <a:srgbClr val="FFC000"/>
                </a:solidFill>
              </a:rPr>
              <a:t>女性</a:t>
            </a:r>
            <a:r>
              <a:rPr lang="ja-JP" altLang="en-US" sz="3600" dirty="0">
                <a:solidFill>
                  <a:srgbClr val="FFC000"/>
                </a:solidFill>
              </a:rPr>
              <a:t>の社会</a:t>
            </a:r>
            <a:r>
              <a:rPr lang="ja-JP" altLang="en-US" sz="3600" dirty="0" smtClean="0">
                <a:solidFill>
                  <a:srgbClr val="FFC000"/>
                </a:solidFill>
              </a:rPr>
              <a:t>進出、育児費用</a:t>
            </a:r>
            <a:r>
              <a:rPr lang="ja-JP" altLang="en-US" sz="3600" dirty="0" smtClean="0"/>
              <a:t>は</a:t>
            </a:r>
            <a:r>
              <a:rPr lang="ja-JP" altLang="en-US" sz="3600" dirty="0"/>
              <a:t>安倍総理の掲げる大きな目標の</a:t>
            </a:r>
            <a:r>
              <a:rPr lang="en-US" altLang="ja-JP" sz="3600" dirty="0"/>
              <a:t>1</a:t>
            </a:r>
            <a:r>
              <a:rPr lang="ja-JP" altLang="en-US" sz="3600" dirty="0"/>
              <a:t>つ。</a:t>
            </a:r>
            <a:endParaRPr lang="en-US" altLang="ja-JP" sz="3600" dirty="0"/>
          </a:p>
          <a:p>
            <a:r>
              <a:rPr lang="en-US" altLang="ja-JP" sz="3600" dirty="0" smtClean="0"/>
              <a:t>2011.3.11</a:t>
            </a:r>
            <a:r>
              <a:rPr lang="ja-JP" altLang="en-US" sz="3600" dirty="0" smtClean="0"/>
              <a:t>東北大震災、</a:t>
            </a:r>
            <a:r>
              <a:rPr lang="en-US" altLang="ja-JP" sz="3600" dirty="0" smtClean="0"/>
              <a:t>2016.4.12</a:t>
            </a:r>
            <a:r>
              <a:rPr lang="ja-JP" altLang="en-US" sz="3600" dirty="0"/>
              <a:t>九州大震災で</a:t>
            </a:r>
            <a:r>
              <a:rPr lang="ja-JP" altLang="en-US" sz="3600" dirty="0">
                <a:solidFill>
                  <a:srgbClr val="FFC000"/>
                </a:solidFill>
              </a:rPr>
              <a:t>膨大な復興予算</a:t>
            </a:r>
            <a:r>
              <a:rPr lang="ja-JP" altLang="en-US" sz="3600" dirty="0"/>
              <a:t>が</a:t>
            </a:r>
            <a:r>
              <a:rPr lang="ja-JP" altLang="en-US" sz="3600" dirty="0" smtClean="0"/>
              <a:t>必要</a:t>
            </a:r>
            <a:endParaRPr lang="en-US" altLang="ja-JP" sz="3600" dirty="0" smtClean="0"/>
          </a:p>
          <a:p>
            <a:r>
              <a:rPr lang="ja-JP" altLang="en-US" sz="3600" dirty="0" smtClean="0"/>
              <a:t>オリンピックの財政負担！</a:t>
            </a:r>
            <a:endParaRPr lang="ja-JP" altLang="en-US" sz="3600" dirty="0"/>
          </a:p>
        </p:txBody>
      </p:sp>
      <p:sp>
        <p:nvSpPr>
          <p:cNvPr id="15364" name="スライド番号プレースホルダー 3"/>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18E4A16-881C-4DC0-817D-0BA815CC66EA}" type="slidenum">
              <a:rPr lang="ja-JP" altLang="en-US"/>
              <a:pPr/>
              <a:t>10</a:t>
            </a:fld>
            <a:endParaRPr lang="ja-JP" altLang="en-US"/>
          </a:p>
        </p:txBody>
      </p:sp>
    </p:spTree>
    <p:extLst>
      <p:ext uri="{BB962C8B-B14F-4D97-AF65-F5344CB8AC3E}">
        <p14:creationId xmlns:p14="http://schemas.microsoft.com/office/powerpoint/2010/main" val="15403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p:cBhvr>
                                        <p:cTn id="10" dur="500"/>
                                        <p:tgtEl>
                                          <p:spTgt spid="1536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p:cBhvr>
                                        <p:cTn id="15" dur="500"/>
                                        <p:tgtEl>
                                          <p:spTgt spid="1536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animEffect>
                                      <p:cBhvr>
                                        <p:cTn id="20" dur="500"/>
                                        <p:tgtEl>
                                          <p:spTgt spid="1536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Effect>
                                      <p:cBhvr>
                                        <p:cTn id="25"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0" y="288925"/>
            <a:ext cx="10515600" cy="498475"/>
          </a:xfrm>
        </p:spPr>
        <p:txBody>
          <a:bodyPr>
            <a:noAutofit/>
          </a:bodyPr>
          <a:lstStyle/>
          <a:p>
            <a:r>
              <a:rPr kumimoji="1" lang="ja-JP" altLang="en-US" sz="3600" dirty="0">
                <a:solidFill>
                  <a:srgbClr val="FFC000"/>
                </a:solidFill>
              </a:rPr>
              <a:t>中間試験　２０１７</a:t>
            </a:r>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100</a:t>
            </a:fld>
            <a:endParaRPr lang="ja-JP" altLang="en-US" sz="1800">
              <a:solidFill>
                <a:schemeClr val="tx1"/>
              </a:solidFill>
            </a:endParaRPr>
          </a:p>
        </p:txBody>
      </p:sp>
      <p:sp>
        <p:nvSpPr>
          <p:cNvPr id="4" name="正方形/長方形 3"/>
          <p:cNvSpPr/>
          <p:nvPr/>
        </p:nvSpPr>
        <p:spPr>
          <a:xfrm>
            <a:off x="431800" y="1193800"/>
            <a:ext cx="10922001" cy="4524315"/>
          </a:xfrm>
          <a:prstGeom prst="rect">
            <a:avLst/>
          </a:prstGeom>
        </p:spPr>
        <p:txBody>
          <a:bodyPr wrap="square">
            <a:spAutoFit/>
          </a:bodyPr>
          <a:lstStyle/>
          <a:p>
            <a:pPr marL="571500" indent="-571500" algn="just">
              <a:buFont typeface="Arial" panose="020B0604020202020204" pitchFamily="34" charset="0"/>
              <a:buChar char="•"/>
            </a:pPr>
            <a:r>
              <a:rPr lang="ja-JP" altLang="en-US" sz="3600" dirty="0"/>
              <a:t>ここまでの授業で財政学の扱う対象や分析手法として経済学との関連で基本的な問題を学んできました。</a:t>
            </a:r>
            <a:endParaRPr lang="en-US" altLang="ja-JP" sz="3600" dirty="0"/>
          </a:p>
          <a:p>
            <a:pPr marL="571500" indent="-571500" algn="just">
              <a:buFont typeface="Arial" panose="020B0604020202020204" pitchFamily="34" charset="0"/>
              <a:buChar char="•"/>
            </a:pPr>
            <a:endParaRPr lang="en-US" altLang="ja-JP" sz="3600" dirty="0"/>
          </a:p>
          <a:p>
            <a:pPr marL="571500" indent="-571500" algn="just">
              <a:buFont typeface="Arial" panose="020B0604020202020204" pitchFamily="34" charset="0"/>
              <a:buChar char="•"/>
            </a:pPr>
            <a:r>
              <a:rPr lang="ja-JP" altLang="en-US" sz="3600" dirty="0"/>
              <a:t>後半部分では、</a:t>
            </a:r>
            <a:r>
              <a:rPr lang="ja-JP" altLang="en-US" sz="3600" dirty="0">
                <a:solidFill>
                  <a:srgbClr val="FFC000"/>
                </a:solidFill>
              </a:rPr>
              <a:t>タックスヘイブン</a:t>
            </a:r>
            <a:r>
              <a:rPr lang="ja-JP" altLang="en-US" sz="3600" dirty="0"/>
              <a:t>や、</a:t>
            </a:r>
            <a:r>
              <a:rPr lang="ja-JP" altLang="en-US" sz="3600" dirty="0">
                <a:solidFill>
                  <a:srgbClr val="FFC000"/>
                </a:solidFill>
              </a:rPr>
              <a:t>東京オリンピック</a:t>
            </a:r>
            <a:r>
              <a:rPr lang="ja-JP" altLang="en-US" sz="3600" dirty="0"/>
              <a:t>の財源問題、原発の立地推進と関係する</a:t>
            </a:r>
            <a:r>
              <a:rPr lang="ja-JP" altLang="en-US" sz="3600" dirty="0">
                <a:solidFill>
                  <a:srgbClr val="FFC000"/>
                </a:solidFill>
              </a:rPr>
              <a:t>電源三法交付金</a:t>
            </a:r>
            <a:r>
              <a:rPr lang="ja-JP" altLang="en-US" sz="3600" dirty="0"/>
              <a:t>などを学ぶ予定ですが、そのためにも現代財政を考えるために必要な基礎理論の理解が不可欠です。</a:t>
            </a:r>
          </a:p>
        </p:txBody>
      </p:sp>
    </p:spTree>
    <p:extLst>
      <p:ext uri="{BB962C8B-B14F-4D97-AF65-F5344CB8AC3E}">
        <p14:creationId xmlns:p14="http://schemas.microsoft.com/office/powerpoint/2010/main" val="39201981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101</a:t>
            </a:fld>
            <a:endParaRPr lang="ja-JP" altLang="en-US" sz="1800">
              <a:solidFill>
                <a:schemeClr val="tx1"/>
              </a:solidFill>
            </a:endParaRPr>
          </a:p>
        </p:txBody>
      </p:sp>
      <p:sp>
        <p:nvSpPr>
          <p:cNvPr id="5" name="正方形/長方形 4"/>
          <p:cNvSpPr/>
          <p:nvPr/>
        </p:nvSpPr>
        <p:spPr>
          <a:xfrm>
            <a:off x="304800" y="475734"/>
            <a:ext cx="11595100" cy="6186309"/>
          </a:xfrm>
          <a:prstGeom prst="rect">
            <a:avLst/>
          </a:prstGeom>
        </p:spPr>
        <p:txBody>
          <a:bodyPr wrap="square">
            <a:spAutoFit/>
          </a:bodyPr>
          <a:lstStyle/>
          <a:p>
            <a:pPr marL="571500" indent="-571500">
              <a:buFont typeface="Arial" panose="020B0604020202020204" pitchFamily="34" charset="0"/>
              <a:buChar char="•"/>
            </a:pPr>
            <a:r>
              <a:rPr lang="ja-JP" altLang="en-US" sz="3600" dirty="0"/>
              <a:t>そこで、</a:t>
            </a:r>
            <a:r>
              <a:rPr lang="ja-JP" altLang="en-US" sz="3600" dirty="0">
                <a:solidFill>
                  <a:srgbClr val="FFC000"/>
                </a:solidFill>
              </a:rPr>
              <a:t>問</a:t>
            </a:r>
            <a:r>
              <a:rPr lang="en-US" altLang="ja-JP" sz="3600" dirty="0">
                <a:solidFill>
                  <a:srgbClr val="FFC000"/>
                </a:solidFill>
              </a:rPr>
              <a:t>1</a:t>
            </a:r>
            <a:r>
              <a:rPr lang="ja-JP" altLang="en-US" sz="3600" dirty="0"/>
              <a:t>アダムスミスとケインズの財政に関する考え方を、両者の考え方の違いに注目しながら</a:t>
            </a:r>
            <a:r>
              <a:rPr lang="ja-JP" altLang="en-US" sz="3600" dirty="0">
                <a:solidFill>
                  <a:srgbClr val="FFC000"/>
                </a:solidFill>
              </a:rPr>
              <a:t>経済学との関連</a:t>
            </a:r>
            <a:r>
              <a:rPr lang="ja-JP" altLang="en-US" sz="3600" dirty="0"/>
              <a:t>で述べなさい。</a:t>
            </a:r>
            <a:endParaRPr lang="en-US" altLang="ja-JP" sz="3600" dirty="0"/>
          </a:p>
          <a:p>
            <a:pPr marL="571500" indent="-571500">
              <a:buFont typeface="Arial" panose="020B0604020202020204" pitchFamily="34" charset="0"/>
              <a:buChar char="•"/>
            </a:pPr>
            <a:endParaRPr lang="en-US" altLang="ja-JP" sz="3600" dirty="0"/>
          </a:p>
          <a:p>
            <a:pPr marL="571500" indent="-571500">
              <a:buFont typeface="Arial" panose="020B0604020202020204" pitchFamily="34" charset="0"/>
              <a:buChar char="•"/>
            </a:pPr>
            <a:r>
              <a:rPr lang="ja-JP" altLang="en-US" sz="3600" dirty="0"/>
              <a:t>その際、次のキーワードの意味を説明しながら織り込むこと。</a:t>
            </a:r>
            <a:endParaRPr lang="en-US" altLang="ja-JP" sz="3600" dirty="0"/>
          </a:p>
          <a:p>
            <a:pPr marL="571500" indent="-571500">
              <a:buFont typeface="Arial" panose="020B0604020202020204" pitchFamily="34" charset="0"/>
              <a:buChar char="•"/>
            </a:pPr>
            <a:endParaRPr lang="en-US" altLang="ja-JP" sz="3600" dirty="0"/>
          </a:p>
          <a:p>
            <a:pPr marL="571500" indent="-571500">
              <a:buFont typeface="Arial" panose="020B0604020202020204" pitchFamily="34" charset="0"/>
              <a:buChar char="•"/>
            </a:pPr>
            <a:r>
              <a:rPr lang="ja-JP" altLang="en-US" sz="3600" dirty="0"/>
              <a:t>①神の見えざる手　②租税利益説　③　ポンプの呼び水政策　④</a:t>
            </a:r>
            <a:r>
              <a:rPr lang="en-US" altLang="ja-JP" sz="3600" dirty="0"/>
              <a:t>TVA</a:t>
            </a:r>
          </a:p>
          <a:p>
            <a:pPr marL="571500" indent="-571500">
              <a:buFont typeface="Arial" panose="020B0604020202020204" pitchFamily="34" charset="0"/>
              <a:buChar char="•"/>
            </a:pPr>
            <a:endParaRPr lang="en-US" altLang="ja-JP" sz="3600" dirty="0"/>
          </a:p>
          <a:p>
            <a:pPr marL="571500" indent="-571500">
              <a:buFont typeface="Arial" panose="020B0604020202020204" pitchFamily="34" charset="0"/>
              <a:buChar char="•"/>
            </a:pPr>
            <a:endParaRPr lang="ja-JP" altLang="en-US" sz="3600" dirty="0"/>
          </a:p>
        </p:txBody>
      </p:sp>
    </p:spTree>
    <p:extLst>
      <p:ext uri="{BB962C8B-B14F-4D97-AF65-F5344CB8AC3E}">
        <p14:creationId xmlns:p14="http://schemas.microsoft.com/office/powerpoint/2010/main" val="16271732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9238" y="227874"/>
            <a:ext cx="8327553" cy="764733"/>
          </a:xfrm>
        </p:spPr>
        <p:txBody>
          <a:bodyPr>
            <a:normAutofit/>
          </a:bodyPr>
          <a:lstStyle/>
          <a:p>
            <a:r>
              <a:rPr lang="ja-JP" altLang="en-US" b="1" dirty="0"/>
              <a:t>文章の</a:t>
            </a:r>
            <a:r>
              <a:rPr lang="en-US" altLang="ja-JP" b="1" dirty="0"/>
              <a:t>3</a:t>
            </a:r>
            <a:r>
              <a:rPr lang="ja-JP" altLang="en-US" b="1" dirty="0"/>
              <a:t>段階構成とは</a:t>
            </a:r>
            <a:endParaRPr kumimoji="1" lang="ja-JP" altLang="en-US" dirty="0"/>
          </a:p>
        </p:txBody>
      </p:sp>
      <p:sp>
        <p:nvSpPr>
          <p:cNvPr id="4" name="スライド番号プレースホルダー 3"/>
          <p:cNvSpPr>
            <a:spLocks noGrp="1"/>
          </p:cNvSpPr>
          <p:nvPr>
            <p:ph type="sldNum" sz="quarter" idx="12"/>
          </p:nvPr>
        </p:nvSpPr>
        <p:spPr/>
        <p:txBody>
          <a:bodyPr/>
          <a:lstStyle/>
          <a:p>
            <a:fld id="{9A27AF4E-06B6-4C6F-A4DA-0E027B8144E3}" type="slidenum">
              <a:rPr kumimoji="1" lang="ja-JP" altLang="en-US" smtClean="0"/>
              <a:pPr/>
              <a:t>102</a:t>
            </a:fld>
            <a:endParaRPr kumimoji="1" lang="ja-JP" altLang="en-US"/>
          </a:p>
        </p:txBody>
      </p:sp>
      <p:sp>
        <p:nvSpPr>
          <p:cNvPr id="5" name="正方形/長方形 4"/>
          <p:cNvSpPr/>
          <p:nvPr/>
        </p:nvSpPr>
        <p:spPr>
          <a:xfrm>
            <a:off x="533400" y="992607"/>
            <a:ext cx="11125199" cy="5632311"/>
          </a:xfrm>
          <a:prstGeom prst="rect">
            <a:avLst/>
          </a:prstGeom>
        </p:spPr>
        <p:txBody>
          <a:bodyPr wrap="square">
            <a:spAutoFit/>
          </a:bodyPr>
          <a:lstStyle/>
          <a:p>
            <a:pPr marL="571500" indent="-571500">
              <a:buFont typeface="Arial" panose="020B0604020202020204" pitchFamily="34" charset="0"/>
              <a:buChar char="•"/>
            </a:pPr>
            <a:r>
              <a:rPr lang="ja-JP" altLang="en-US" sz="3600" b="1" dirty="0">
                <a:solidFill>
                  <a:srgbClr val="FFC000"/>
                </a:solidFill>
              </a:rPr>
              <a:t>序論</a:t>
            </a:r>
            <a:r>
              <a:rPr lang="ja-JP" altLang="en-US" sz="3600" b="1" dirty="0"/>
              <a:t>→以下、書く論文の内容やねらい、筋書などを簡潔にまとめる。「はじめに」でもよい。</a:t>
            </a:r>
            <a:endParaRPr lang="en-US" altLang="ja-JP" sz="3600" b="1" dirty="0"/>
          </a:p>
          <a:p>
            <a:pPr marL="571500" indent="-571500">
              <a:buFont typeface="Arial" panose="020B0604020202020204" pitchFamily="34" charset="0"/>
              <a:buChar char="•"/>
            </a:pPr>
            <a:r>
              <a:rPr lang="ja-JP" altLang="en-US" sz="3600" b="1" dirty="0">
                <a:solidFill>
                  <a:srgbClr val="FFC000"/>
                </a:solidFill>
              </a:rPr>
              <a:t>本論</a:t>
            </a:r>
            <a:r>
              <a:rPr lang="ja-JP" altLang="en-US" sz="3600" b="1" dirty="0"/>
              <a:t>→論文の中心部分。研究し、検討したことを順を追ってまとめる。</a:t>
            </a:r>
            <a:endParaRPr lang="en-US" altLang="ja-JP" sz="3600" b="1" dirty="0"/>
          </a:p>
          <a:p>
            <a:pPr marL="571500" indent="-571500">
              <a:buFont typeface="Arial" panose="020B0604020202020204" pitchFamily="34" charset="0"/>
              <a:buChar char="•"/>
            </a:pPr>
            <a:r>
              <a:rPr lang="ja-JP" altLang="en-US" sz="3600" b="1" dirty="0"/>
              <a:t>通常　第</a:t>
            </a:r>
            <a:r>
              <a:rPr lang="en-US" altLang="ja-JP" sz="3600" b="1" dirty="0"/>
              <a:t>1</a:t>
            </a:r>
            <a:r>
              <a:rPr lang="ja-JP" altLang="en-US" sz="3600" b="1" dirty="0"/>
              <a:t>章　第</a:t>
            </a:r>
            <a:r>
              <a:rPr lang="en-US" altLang="ja-JP" sz="3600" b="1" dirty="0"/>
              <a:t>2</a:t>
            </a:r>
            <a:r>
              <a:rPr lang="ja-JP" altLang="en-US" sz="3600" b="1" dirty="0"/>
              <a:t>章・・・・・・の構成をとり、</a:t>
            </a:r>
            <a:endParaRPr lang="en-US" altLang="ja-JP" sz="3600" b="1" dirty="0"/>
          </a:p>
          <a:p>
            <a:pPr marL="571500" indent="-571500">
              <a:buFont typeface="Arial" panose="020B0604020202020204" pitchFamily="34" charset="0"/>
              <a:buChar char="•"/>
            </a:pPr>
            <a:r>
              <a:rPr lang="ja-JP" altLang="en-US" sz="3600" b="1" dirty="0"/>
              <a:t>必要に応じて　第</a:t>
            </a:r>
            <a:r>
              <a:rPr lang="en-US" altLang="ja-JP" sz="3600" b="1" dirty="0"/>
              <a:t>1</a:t>
            </a:r>
            <a:r>
              <a:rPr lang="ja-JP" altLang="en-US" sz="3600" b="1" dirty="0"/>
              <a:t>章　第</a:t>
            </a:r>
            <a:r>
              <a:rPr lang="en-US" altLang="ja-JP" sz="3600" b="1" dirty="0"/>
              <a:t>1</a:t>
            </a:r>
            <a:r>
              <a:rPr lang="ja-JP" altLang="en-US" sz="3600" b="1" dirty="0"/>
              <a:t>節　第</a:t>
            </a:r>
            <a:r>
              <a:rPr lang="en-US" altLang="ja-JP" sz="3600" b="1" dirty="0"/>
              <a:t>2</a:t>
            </a:r>
            <a:r>
              <a:rPr lang="ja-JP" altLang="en-US" sz="3600" b="1" dirty="0"/>
              <a:t>節・・・・・・　の形をとる。</a:t>
            </a:r>
            <a:endParaRPr lang="en-US" altLang="ja-JP" sz="3600" b="1" dirty="0"/>
          </a:p>
          <a:p>
            <a:pPr marL="571500" indent="-571500">
              <a:buFont typeface="Arial" panose="020B0604020202020204" pitchFamily="34" charset="0"/>
              <a:buChar char="•"/>
            </a:pPr>
            <a:r>
              <a:rPr lang="ja-JP" altLang="en-US" sz="3600" b="1" dirty="0">
                <a:solidFill>
                  <a:srgbClr val="FFC000"/>
                </a:solidFill>
              </a:rPr>
              <a:t>結論</a:t>
            </a:r>
            <a:r>
              <a:rPr lang="ja-JP" altLang="en-US" sz="3600" b="1" dirty="0"/>
              <a:t>→本論を展開した結果、何が明らかになったか、そのポイントを簡潔にまとめる。　「終わりに」「まとめ」でもよい。</a:t>
            </a:r>
          </a:p>
        </p:txBody>
      </p:sp>
    </p:spTree>
    <p:extLst>
      <p:ext uri="{BB962C8B-B14F-4D97-AF65-F5344CB8AC3E}">
        <p14:creationId xmlns:p14="http://schemas.microsoft.com/office/powerpoint/2010/main" val="244602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7626" y="417443"/>
            <a:ext cx="11489635" cy="6341166"/>
          </a:xfrm>
        </p:spPr>
        <p:txBody>
          <a:bodyPr>
            <a:normAutofit/>
          </a:bodyPr>
          <a:lstStyle/>
          <a:p>
            <a:pPr algn="l"/>
            <a:r>
              <a:rPr lang="ja-JP" altLang="en-US" sz="4000" dirty="0"/>
              <a:t>「パナマ文書」大公開！パナマにある法律事務所「モサック・フォンセカ」</a:t>
            </a:r>
            <a:r>
              <a:rPr lang="en-US" altLang="ja-JP" sz="4000" dirty="0" err="1">
                <a:solidFill>
                  <a:srgbClr val="FFC000"/>
                </a:solidFill>
                <a:latin typeface="+mn-ea"/>
                <a:ea typeface="+mn-ea"/>
              </a:rPr>
              <a:t>mossac</a:t>
            </a:r>
            <a:r>
              <a:rPr lang="ja-JP" altLang="en-US" sz="4000" dirty="0" err="1">
                <a:solidFill>
                  <a:srgbClr val="FFC000"/>
                </a:solidFill>
                <a:latin typeface="+mn-ea"/>
                <a:ea typeface="+mn-ea"/>
              </a:rPr>
              <a:t>ｋ</a:t>
            </a:r>
            <a:r>
              <a:rPr lang="en-US" altLang="ja-JP" sz="4000" dirty="0">
                <a:solidFill>
                  <a:srgbClr val="FFC000"/>
                </a:solidFill>
                <a:latin typeface="+mn-ea"/>
                <a:ea typeface="+mn-ea"/>
              </a:rPr>
              <a:t> </a:t>
            </a:r>
            <a:r>
              <a:rPr lang="en-US" altLang="ja-JP" sz="4000" dirty="0" err="1">
                <a:solidFill>
                  <a:srgbClr val="FFC000"/>
                </a:solidFill>
                <a:latin typeface="+mn-ea"/>
                <a:ea typeface="+mn-ea"/>
              </a:rPr>
              <a:t>fonseca</a:t>
            </a:r>
            <a:r>
              <a:rPr lang="ja-JP" altLang="en-US" sz="4000" dirty="0"/>
              <a:t>の機密文書が流出。</a:t>
            </a:r>
            <a:r>
              <a:rPr lang="en-US" altLang="ja-JP" sz="4000" dirty="0"/>
              <a:t/>
            </a:r>
            <a:br>
              <a:rPr lang="en-US" altLang="ja-JP" sz="4000" dirty="0"/>
            </a:br>
            <a:r>
              <a:rPr lang="en-US" altLang="ja-JP" sz="4000" dirty="0"/>
              <a:t/>
            </a:r>
            <a:br>
              <a:rPr lang="en-US" altLang="ja-JP" sz="4000" dirty="0"/>
            </a:br>
            <a:r>
              <a:rPr lang="ja-JP" altLang="en-US" sz="4000" dirty="0">
                <a:solidFill>
                  <a:srgbClr val="FFC000"/>
                </a:solidFill>
              </a:rPr>
              <a:t>週刊現代　講談社</a:t>
            </a:r>
            <a:r>
              <a:rPr lang="en-US" altLang="ja-JP" sz="2200" dirty="0">
                <a:hlinkClick r:id="rId2"/>
              </a:rPr>
              <a:t>http://gendai.ismedia.jp/articles/-/48640</a:t>
            </a:r>
            <a:r>
              <a:rPr lang="en-US" altLang="ja-JP" sz="4000" dirty="0"/>
              <a:t/>
            </a:r>
            <a:br>
              <a:rPr lang="en-US" altLang="ja-JP" sz="4000" dirty="0"/>
            </a:br>
            <a:r>
              <a:rPr lang="ja-JP" altLang="en-US" sz="4000" dirty="0">
                <a:solidFill>
                  <a:srgbClr val="FFC000"/>
                </a:solidFill>
              </a:rPr>
              <a:t>週刊東洋経済　</a:t>
            </a:r>
            <a:r>
              <a:rPr lang="ja-JP" altLang="en-US" sz="4000" dirty="0"/>
              <a:t>２０１６年</a:t>
            </a:r>
            <a:r>
              <a:rPr lang="en-US" altLang="ja-JP" sz="4000" dirty="0"/>
              <a:t>6</a:t>
            </a:r>
            <a:r>
              <a:rPr lang="ja-JP" altLang="en-US" sz="4000" dirty="0"/>
              <a:t>月</a:t>
            </a:r>
            <a:r>
              <a:rPr lang="en-US" altLang="ja-JP" sz="2200" dirty="0">
                <a:hlinkClick r:id="rId3"/>
              </a:rPr>
              <a:t>http://toyokeizai.net/articles/-/118977</a:t>
            </a:r>
            <a:r>
              <a:rPr lang="ja-JP" altLang="en-US" sz="4000" dirty="0"/>
              <a:t/>
            </a:r>
            <a:br>
              <a:rPr lang="ja-JP" altLang="en-US" sz="4000" dirty="0"/>
            </a:br>
            <a:r>
              <a:rPr lang="ja-JP" altLang="en-US" sz="4000" dirty="0"/>
              <a:t/>
            </a:r>
            <a:br>
              <a:rPr lang="ja-JP" altLang="en-US" sz="4000" dirty="0"/>
            </a:br>
            <a:endParaRPr kumimoji="1" lang="ja-JP" altLang="en-US" sz="4000"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103</a:t>
            </a:fld>
            <a:endParaRPr lang="en-US" dirty="0"/>
          </a:p>
        </p:txBody>
      </p:sp>
    </p:spTree>
    <p:extLst>
      <p:ext uri="{BB962C8B-B14F-4D97-AF65-F5344CB8AC3E}">
        <p14:creationId xmlns:p14="http://schemas.microsoft.com/office/powerpoint/2010/main" val="6841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104</a:t>
            </a:fld>
            <a:endParaRPr lang="en-US" dirty="0"/>
          </a:p>
        </p:txBody>
      </p:sp>
      <p:sp>
        <p:nvSpPr>
          <p:cNvPr id="4" name="正方形/長方形 3"/>
          <p:cNvSpPr/>
          <p:nvPr/>
        </p:nvSpPr>
        <p:spPr>
          <a:xfrm>
            <a:off x="394252" y="117693"/>
            <a:ext cx="11035748" cy="6740307"/>
          </a:xfrm>
          <a:prstGeom prst="rect">
            <a:avLst/>
          </a:prstGeom>
        </p:spPr>
        <p:txBody>
          <a:bodyPr wrap="square">
            <a:spAutoFit/>
          </a:bodyPr>
          <a:lstStyle/>
          <a:p>
            <a:r>
              <a:rPr lang="ja-JP" altLang="en-US" sz="3600" dirty="0"/>
              <a:t>パナマの法律事務所で、オフショア金融センターのような</a:t>
            </a:r>
            <a:r>
              <a:rPr lang="ja-JP" altLang="en-US" sz="3600" dirty="0">
                <a:solidFill>
                  <a:srgbClr val="FFC000"/>
                </a:solidFill>
              </a:rPr>
              <a:t>タックスヘイブンなどでの企業設立支援</a:t>
            </a:r>
            <a:r>
              <a:rPr lang="ja-JP" altLang="en-US" sz="3600" dirty="0"/>
              <a:t>を扱う法律事務所としては世界第</a:t>
            </a:r>
            <a:r>
              <a:rPr lang="en-US" altLang="ja-JP" sz="3600" dirty="0"/>
              <a:t>4</a:t>
            </a:r>
            <a:r>
              <a:rPr lang="ja-JP" altLang="en-US" sz="3600" dirty="0"/>
              <a:t>位の規模。</a:t>
            </a:r>
            <a:endParaRPr lang="en-US" altLang="ja-JP" sz="3600" dirty="0"/>
          </a:p>
          <a:p>
            <a:endParaRPr lang="en-US" altLang="ja-JP" sz="3600" dirty="0"/>
          </a:p>
          <a:p>
            <a:r>
              <a:rPr lang="ja-JP" altLang="en-US" sz="3600" dirty="0"/>
              <a:t>創業者はユルゲン・モサックとラモン・フォンセカ・モーラ</a:t>
            </a:r>
            <a:endParaRPr lang="en-US" altLang="ja-JP" sz="3600" dirty="0"/>
          </a:p>
          <a:p>
            <a:endParaRPr lang="en-US" altLang="ja-JP" sz="3600" dirty="0"/>
          </a:p>
          <a:p>
            <a:r>
              <a:rPr lang="en-US" altLang="ja-JP" sz="3600" dirty="0"/>
              <a:t>1970</a:t>
            </a:r>
            <a:r>
              <a:rPr lang="ja-JP" altLang="en-US" sz="3600" dirty="0"/>
              <a:t>年代</a:t>
            </a:r>
            <a:r>
              <a:rPr lang="en-US" altLang="ja-JP" sz="3600" dirty="0"/>
              <a:t>-1980</a:t>
            </a:r>
            <a:r>
              <a:rPr lang="ja-JP" altLang="en-US" sz="3600" dirty="0"/>
              <a:t>年代（</a:t>
            </a:r>
            <a:r>
              <a:rPr lang="ja-JP" altLang="en-US" sz="3600" dirty="0">
                <a:solidFill>
                  <a:srgbClr val="FFC000"/>
                </a:solidFill>
              </a:rPr>
              <a:t>日本ではバブル</a:t>
            </a:r>
            <a:r>
              <a:rPr lang="ja-JP" altLang="en-US" sz="3600" dirty="0"/>
              <a:t>）、国境をまたいだ資金移動の規模が拡大し、パナマが国際的なオフショア金融センターとして台頭、</a:t>
            </a:r>
            <a:endParaRPr lang="en-US" altLang="ja-JP" sz="3600" dirty="0"/>
          </a:p>
          <a:p>
            <a:endParaRPr lang="en-US" altLang="ja-JP" sz="3600" dirty="0"/>
          </a:p>
          <a:p>
            <a:r>
              <a:rPr lang="ja-JP" altLang="en-US" sz="3600" dirty="0"/>
              <a:t>顧客のプライバシーを徹底的に保護することで急成長→。</a:t>
            </a:r>
            <a:r>
              <a:rPr lang="ja-JP" altLang="en-US" sz="3600" dirty="0">
                <a:solidFill>
                  <a:srgbClr val="FFC000"/>
                </a:solidFill>
              </a:rPr>
              <a:t>流出　</a:t>
            </a:r>
          </a:p>
        </p:txBody>
      </p:sp>
    </p:spTree>
    <p:extLst>
      <p:ext uri="{BB962C8B-B14F-4D97-AF65-F5344CB8AC3E}">
        <p14:creationId xmlns:p14="http://schemas.microsoft.com/office/powerpoint/2010/main" val="24648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105</a:t>
            </a:fld>
            <a:endParaRPr lang="en-US" dirty="0"/>
          </a:p>
        </p:txBody>
      </p:sp>
      <p:pic>
        <p:nvPicPr>
          <p:cNvPr id="4" name="図 3"/>
          <p:cNvPicPr>
            <a:picLocks noChangeAspect="1"/>
          </p:cNvPicPr>
          <p:nvPr/>
        </p:nvPicPr>
        <p:blipFill>
          <a:blip r:embed="rId2"/>
          <a:stretch>
            <a:fillRect/>
          </a:stretch>
        </p:blipFill>
        <p:spPr>
          <a:xfrm>
            <a:off x="1222985" y="559261"/>
            <a:ext cx="6831345" cy="3843774"/>
          </a:xfrm>
          <a:prstGeom prst="rect">
            <a:avLst/>
          </a:prstGeom>
        </p:spPr>
      </p:pic>
      <p:sp>
        <p:nvSpPr>
          <p:cNvPr id="5" name="正方形/長方形 4"/>
          <p:cNvSpPr/>
          <p:nvPr/>
        </p:nvSpPr>
        <p:spPr>
          <a:xfrm>
            <a:off x="4638657" y="5093012"/>
            <a:ext cx="5947462" cy="584775"/>
          </a:xfrm>
          <a:prstGeom prst="rect">
            <a:avLst/>
          </a:prstGeom>
        </p:spPr>
        <p:txBody>
          <a:bodyPr wrap="none">
            <a:spAutoFit/>
          </a:bodyPr>
          <a:lstStyle/>
          <a:p>
            <a:r>
              <a:rPr lang="ja-JP" altLang="en-US" sz="3200" dirty="0"/>
              <a:t>モサック・フォンセカ本部</a:t>
            </a:r>
            <a:r>
              <a:rPr lang="ja-JP" altLang="en-US" dirty="0"/>
              <a:t>、</a:t>
            </a:r>
            <a:r>
              <a:rPr lang="en-US" altLang="ja-JP" dirty="0"/>
              <a:t>2016</a:t>
            </a:r>
            <a:r>
              <a:rPr lang="ja-JP" altLang="en-US" dirty="0"/>
              <a:t>年</a:t>
            </a:r>
            <a:r>
              <a:rPr lang="en-US" altLang="ja-JP" dirty="0"/>
              <a:t>4</a:t>
            </a:r>
            <a:r>
              <a:rPr lang="ja-JP" altLang="en-US" dirty="0"/>
              <a:t>月</a:t>
            </a:r>
            <a:r>
              <a:rPr lang="en-US" altLang="ja-JP" dirty="0"/>
              <a:t>5</a:t>
            </a:r>
            <a:r>
              <a:rPr lang="ja-JP" altLang="en-US" dirty="0"/>
              <a:t>日</a:t>
            </a:r>
          </a:p>
        </p:txBody>
      </p:sp>
    </p:spTree>
    <p:extLst>
      <p:ext uri="{BB962C8B-B14F-4D97-AF65-F5344CB8AC3E}">
        <p14:creationId xmlns:p14="http://schemas.microsoft.com/office/powerpoint/2010/main" val="33570472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106</a:t>
            </a:fld>
            <a:endParaRPr lang="en-US" dirty="0"/>
          </a:p>
        </p:txBody>
      </p:sp>
      <p:sp>
        <p:nvSpPr>
          <p:cNvPr id="3" name="Rectangle 1"/>
          <p:cNvSpPr>
            <a:spLocks noChangeArrowheads="1"/>
          </p:cNvSpPr>
          <p:nvPr/>
        </p:nvSpPr>
        <p:spPr bwMode="auto">
          <a:xfrm>
            <a:off x="894108" y="4427511"/>
            <a:ext cx="81799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666666"/>
                </a:solidFill>
                <a:effectLst/>
                <a:latin typeface="Arial" panose="020B0604020202020204" pitchFamily="34" charset="0"/>
              </a:rPr>
              <a:t>  </a:t>
            </a:r>
            <a:endParaRPr kumimoji="0" lang="ja-JP" altLang="ja-JP" sz="3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3200" b="0" i="0" u="none" strike="noStrike" cap="none" normalizeH="0" baseline="0" dirty="0">
                <a:ln>
                  <a:noFill/>
                </a:ln>
                <a:effectLst/>
                <a:latin typeface="Arial" panose="020B0604020202020204" pitchFamily="34" charset="0"/>
              </a:rPr>
              <a:t>ユルゲン・モサック</a:t>
            </a:r>
            <a:r>
              <a:rPr kumimoji="0" lang="ja-JP" altLang="en-US" sz="3200" b="0" i="0" u="none" strike="noStrike" cap="none" normalizeH="0" baseline="0" dirty="0">
                <a:ln>
                  <a:noFill/>
                </a:ln>
                <a:effectLst/>
                <a:latin typeface="Arial" panose="020B0604020202020204" pitchFamily="34" charset="0"/>
              </a:rPr>
              <a:t>　</a:t>
            </a:r>
            <a:r>
              <a:rPr kumimoji="0" lang="ja-JP" altLang="ja-JP" sz="3200" b="0" i="0" u="none" strike="noStrike" cap="none" normalizeH="0" baseline="0" dirty="0">
                <a:ln>
                  <a:noFill/>
                </a:ln>
                <a:effectLst/>
                <a:latin typeface="Arial" panose="020B0604020202020204" pitchFamily="34" charset="0"/>
              </a:rPr>
              <a:t>ラモン・フォンセカ・モーラ</a:t>
            </a:r>
          </a:p>
        </p:txBody>
      </p:sp>
      <p:pic>
        <p:nvPicPr>
          <p:cNvPr id="8194" name="Picture 2" descr="https://upload.wikimedia.org/wikipedia/commons/thumb/9/9f/Jurgen_Mossack.jpg/165px-Jurgen_Mossac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95" y="583888"/>
            <a:ext cx="2338388" cy="350758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https://upload.wikimedia.org/wikipedia/commons/thumb/8/8f/Ramon_Fonseca.jpg/165px-Ramon_Fonsec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061" y="579852"/>
            <a:ext cx="2341078" cy="351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160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107</a:t>
            </a:fld>
            <a:endParaRPr lang="en-US" dirty="0"/>
          </a:p>
        </p:txBody>
      </p:sp>
      <p:pic>
        <p:nvPicPr>
          <p:cNvPr id="5" name="図 4"/>
          <p:cNvPicPr>
            <a:picLocks noChangeAspect="1"/>
          </p:cNvPicPr>
          <p:nvPr/>
        </p:nvPicPr>
        <p:blipFill>
          <a:blip r:embed="rId2"/>
          <a:stretch>
            <a:fillRect/>
          </a:stretch>
        </p:blipFill>
        <p:spPr>
          <a:xfrm>
            <a:off x="188845" y="129208"/>
            <a:ext cx="7423182" cy="6626924"/>
          </a:xfrm>
          <a:prstGeom prst="rect">
            <a:avLst/>
          </a:prstGeom>
        </p:spPr>
      </p:pic>
      <p:sp>
        <p:nvSpPr>
          <p:cNvPr id="7" name="正方形/長方形 6"/>
          <p:cNvSpPr/>
          <p:nvPr/>
        </p:nvSpPr>
        <p:spPr>
          <a:xfrm>
            <a:off x="7899323" y="201722"/>
            <a:ext cx="3967999" cy="5909310"/>
          </a:xfrm>
          <a:prstGeom prst="rect">
            <a:avLst/>
          </a:prstGeom>
        </p:spPr>
        <p:txBody>
          <a:bodyPr wrap="square">
            <a:spAutoFit/>
          </a:bodyPr>
          <a:lstStyle/>
          <a:p>
            <a:r>
              <a:rPr lang="ja-JP" altLang="en-US" sz="3600" dirty="0"/>
              <a:t>キャメロン元英首相の父</a:t>
            </a:r>
            <a:endParaRPr lang="en-US" altLang="ja-JP" sz="3600" dirty="0"/>
          </a:p>
          <a:p>
            <a:r>
              <a:rPr lang="ja-JP" altLang="en-US" sz="3600" dirty="0"/>
              <a:t>プーチンの友人</a:t>
            </a:r>
            <a:endParaRPr lang="en-US" altLang="ja-JP" sz="3600" dirty="0"/>
          </a:p>
          <a:p>
            <a:r>
              <a:rPr lang="ja-JP" altLang="en-US" sz="3600" dirty="0"/>
              <a:t>習近平の義兄</a:t>
            </a:r>
            <a:endParaRPr lang="en-US" altLang="ja-JP" sz="3600" dirty="0"/>
          </a:p>
          <a:p>
            <a:r>
              <a:rPr lang="ja-JP" altLang="en-US" sz="3600" dirty="0"/>
              <a:t>メッシ（サッカー）</a:t>
            </a:r>
            <a:endParaRPr lang="en-US" altLang="ja-JP" sz="3600" dirty="0"/>
          </a:p>
          <a:p>
            <a:r>
              <a:rPr lang="ja-JP" altLang="en-US" sz="3600" dirty="0"/>
              <a:t>ジャッキー・チェン</a:t>
            </a:r>
            <a:endParaRPr lang="en-US" altLang="ja-JP" sz="3600" dirty="0"/>
          </a:p>
          <a:p>
            <a:r>
              <a:rPr lang="ja-JP" altLang="en-US" sz="3600" dirty="0"/>
              <a:t>上島豪太（</a:t>
            </a:r>
            <a:r>
              <a:rPr lang="en-US" altLang="ja-JP" sz="3600" dirty="0"/>
              <a:t>UCC</a:t>
            </a:r>
            <a:r>
              <a:rPr lang="ja-JP" altLang="en-US" sz="3600" dirty="0"/>
              <a:t>ホールディングス）</a:t>
            </a:r>
            <a:endParaRPr lang="en-US" altLang="ja-JP" sz="3600" dirty="0"/>
          </a:p>
          <a:p>
            <a:r>
              <a:rPr lang="ja-JP" altLang="en-US" sz="3600" dirty="0">
                <a:solidFill>
                  <a:srgbClr val="FFC000"/>
                </a:solidFill>
              </a:rPr>
              <a:t>飯田亮（セコム創業者）</a:t>
            </a:r>
            <a:endParaRPr lang="en-US" altLang="ja-JP" sz="3600" dirty="0">
              <a:solidFill>
                <a:srgbClr val="FFC000"/>
              </a:solidFill>
            </a:endParaRPr>
          </a:p>
          <a:p>
            <a:endParaRPr lang="ja-JP" altLang="en-US" dirty="0"/>
          </a:p>
        </p:txBody>
      </p:sp>
    </p:spTree>
    <p:extLst>
      <p:ext uri="{BB962C8B-B14F-4D97-AF65-F5344CB8AC3E}">
        <p14:creationId xmlns:p14="http://schemas.microsoft.com/office/powerpoint/2010/main" val="161977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7264" y="251791"/>
            <a:ext cx="10920292" cy="950844"/>
          </a:xfrm>
        </p:spPr>
        <p:txBody>
          <a:bodyPr>
            <a:noAutofit/>
          </a:bodyPr>
          <a:lstStyle/>
          <a:p>
            <a:r>
              <a:rPr kumimoji="1" lang="ja-JP" altLang="en-US" sz="3200" dirty="0"/>
              <a:t>ケーススタディ：</a:t>
            </a:r>
            <a:r>
              <a:rPr lang="ja-JP" altLang="en-US" sz="3200" dirty="0">
                <a:solidFill>
                  <a:srgbClr val="FFC000"/>
                </a:solidFill>
              </a:rPr>
              <a:t>飯田亮（セコム創業者）　</a:t>
            </a:r>
            <a:r>
              <a:rPr lang="ja-JP" altLang="en-US" sz="3200" dirty="0"/>
              <a:t>究極の格差社会</a:t>
            </a:r>
            <a:endParaRPr kumimoji="1" lang="ja-JP" altLang="en-US" sz="3200"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108</a:t>
            </a:fld>
            <a:endParaRPr lang="en-US" dirty="0"/>
          </a:p>
        </p:txBody>
      </p:sp>
    </p:spTree>
    <p:extLst>
      <p:ext uri="{BB962C8B-B14F-4D97-AF65-F5344CB8AC3E}">
        <p14:creationId xmlns:p14="http://schemas.microsoft.com/office/powerpoint/2010/main" val="24609993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7022" y="162340"/>
            <a:ext cx="10353761" cy="672548"/>
          </a:xfrm>
        </p:spPr>
        <p:txBody>
          <a:bodyPr/>
          <a:lstStyle/>
          <a:p>
            <a:r>
              <a:rPr lang="ja-JP" altLang="en-US" dirty="0"/>
              <a:t>「パナマ文書」女性記者の爆殺容疑、</a:t>
            </a:r>
            <a:r>
              <a:rPr lang="en-US" altLang="ja-JP" dirty="0"/>
              <a:t>10</a:t>
            </a:r>
            <a:r>
              <a:rPr lang="ja-JP" altLang="en-US" dirty="0"/>
              <a:t>人逮捕 マルタ</a:t>
            </a:r>
            <a:r>
              <a:rPr lang="ja-JP" altLang="en-US"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109</a:t>
            </a:fld>
            <a:endParaRPr lang="en-US" dirty="0"/>
          </a:p>
        </p:txBody>
      </p:sp>
      <p:sp>
        <p:nvSpPr>
          <p:cNvPr id="4" name="正方形/長方形 3"/>
          <p:cNvSpPr/>
          <p:nvPr/>
        </p:nvSpPr>
        <p:spPr>
          <a:xfrm>
            <a:off x="807285" y="1665958"/>
            <a:ext cx="10702228" cy="3046988"/>
          </a:xfrm>
          <a:prstGeom prst="rect">
            <a:avLst/>
          </a:prstGeom>
        </p:spPr>
        <p:txBody>
          <a:bodyPr wrap="square">
            <a:spAutoFit/>
          </a:bodyPr>
          <a:lstStyle/>
          <a:p>
            <a:r>
              <a:rPr lang="ja-JP" altLang="en-US" sz="3200" dirty="0"/>
              <a:t>　首相府によると、ムスカット氏は記者会見で容疑者８人の逮捕を明らかにし、「事件解決のためにあらゆる手段を講じる」と述べた</a:t>
            </a:r>
            <a:r>
              <a:rPr lang="ja-JP" altLang="en-US" sz="3200" dirty="0" smtClean="0"/>
              <a:t>。</a:t>
            </a:r>
            <a:endParaRPr lang="en-US" altLang="ja-JP" sz="3200" dirty="0" smtClean="0"/>
          </a:p>
          <a:p>
            <a:endParaRPr lang="en-US" altLang="ja-JP" sz="3200" dirty="0"/>
          </a:p>
          <a:p>
            <a:r>
              <a:rPr lang="ja-JP" altLang="en-US" sz="3200" dirty="0" smtClean="0"/>
              <a:t>　その後</a:t>
            </a:r>
            <a:r>
              <a:rPr lang="ja-JP" altLang="en-US" sz="3200" dirty="0"/>
              <a:t>、更に２人の逮捕をツイッターで</a:t>
            </a:r>
            <a:r>
              <a:rPr lang="ja-JP" altLang="en-US" sz="3200" dirty="0" smtClean="0"/>
              <a:t>発表。</a:t>
            </a:r>
            <a:r>
              <a:rPr lang="ja-JP" altLang="en-US" sz="3200" dirty="0"/>
              <a:t>１０人はマルタ国籍だが、詳細は明らかにされていない。</a:t>
            </a:r>
          </a:p>
        </p:txBody>
      </p:sp>
      <p:sp>
        <p:nvSpPr>
          <p:cNvPr id="5" name="正方形/長方形 4"/>
          <p:cNvSpPr/>
          <p:nvPr/>
        </p:nvSpPr>
        <p:spPr>
          <a:xfrm>
            <a:off x="384313" y="6211669"/>
            <a:ext cx="8153400" cy="369332"/>
          </a:xfrm>
          <a:prstGeom prst="rect">
            <a:avLst/>
          </a:prstGeom>
        </p:spPr>
        <p:txBody>
          <a:bodyPr wrap="square">
            <a:spAutoFit/>
          </a:bodyPr>
          <a:lstStyle/>
          <a:p>
            <a:r>
              <a:rPr lang="en-US" altLang="ja-JP" dirty="0">
                <a:hlinkClick r:id="rId2"/>
              </a:rPr>
              <a:t>https://</a:t>
            </a:r>
            <a:r>
              <a:rPr lang="en-US" altLang="ja-JP" dirty="0" smtClean="0">
                <a:hlinkClick r:id="rId2"/>
              </a:rPr>
              <a:t>mainichi.jp/articles/20171205/k00/00m/030/048000c</a:t>
            </a:r>
            <a:r>
              <a:rPr lang="ja-JP" altLang="en-US" dirty="0" smtClean="0"/>
              <a:t>　</a:t>
            </a:r>
            <a:endParaRPr lang="ja-JP" altLang="en-US" dirty="0"/>
          </a:p>
        </p:txBody>
      </p:sp>
    </p:spTree>
    <p:extLst>
      <p:ext uri="{BB962C8B-B14F-4D97-AF65-F5344CB8AC3E}">
        <p14:creationId xmlns:p14="http://schemas.microsoft.com/office/powerpoint/2010/main" val="23426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2912" y="1614964"/>
            <a:ext cx="10836965" cy="3416320"/>
          </a:xfrm>
          <a:prstGeom prst="rect">
            <a:avLst/>
          </a:prstGeom>
        </p:spPr>
        <p:txBody>
          <a:bodyPr wrap="square">
            <a:spAutoFit/>
          </a:bodyPr>
          <a:lstStyle/>
          <a:p>
            <a:pPr marL="571500" indent="-571500">
              <a:buClr>
                <a:srgbClr val="FFC000"/>
              </a:buClr>
              <a:buFontTx/>
              <a:buChar char="☆"/>
            </a:pPr>
            <a:r>
              <a:rPr lang="ja-JP" altLang="en-US" sz="3600" dirty="0"/>
              <a:t>公共経済学→国や地方公共団体などの公共部門が行う経済活動を、経済学の側面から分析する分野。</a:t>
            </a:r>
            <a:endParaRPr lang="en-US" altLang="ja-JP" sz="3600" dirty="0"/>
          </a:p>
          <a:p>
            <a:pPr marL="571500" indent="-571500">
              <a:buClr>
                <a:srgbClr val="FFC000"/>
              </a:buClr>
              <a:buFontTx/>
              <a:buChar char="☆"/>
            </a:pPr>
            <a:endParaRPr lang="en-US" altLang="ja-JP" sz="3600" dirty="0"/>
          </a:p>
          <a:p>
            <a:pPr marL="571500" indent="-571500">
              <a:buClr>
                <a:srgbClr val="FFC000"/>
              </a:buClr>
              <a:buFontTx/>
              <a:buChar char="☆"/>
            </a:pPr>
            <a:r>
              <a:rPr lang="ja-JP" altLang="en-US" sz="3600" dirty="0"/>
              <a:t>また、公共部門と民間部門の事業分担の関連、市場の失敗（公害）、所得分配の公平性の問題、社会的意思決定機構の問題なども扱う。</a:t>
            </a:r>
            <a:endParaRPr lang="ja-JP" altLang="en-US" dirty="0"/>
          </a:p>
        </p:txBody>
      </p:sp>
      <p:sp>
        <p:nvSpPr>
          <p:cNvPr id="3" name="タイトル 2"/>
          <p:cNvSpPr>
            <a:spLocks noGrp="1"/>
          </p:cNvSpPr>
          <p:nvPr>
            <p:ph type="title"/>
          </p:nvPr>
        </p:nvSpPr>
        <p:spPr>
          <a:xfrm>
            <a:off x="612912" y="331306"/>
            <a:ext cx="9681318" cy="762000"/>
          </a:xfrm>
        </p:spPr>
        <p:txBody>
          <a:bodyPr>
            <a:normAutofit/>
          </a:bodyPr>
          <a:lstStyle/>
          <a:p>
            <a:pPr algn="l"/>
            <a:r>
              <a:rPr kumimoji="1" lang="ja-JP" altLang="en-US" sz="4000" dirty="0">
                <a:solidFill>
                  <a:srgbClr val="FFC000"/>
                </a:solidFill>
              </a:rPr>
              <a:t>公共経済学</a:t>
            </a:r>
            <a:r>
              <a:rPr kumimoji="1" lang="ja-JP" altLang="en-US" sz="4000" dirty="0"/>
              <a:t>と財政学</a:t>
            </a:r>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233850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7022" y="230659"/>
            <a:ext cx="11210135" cy="1194487"/>
          </a:xfrm>
        </p:spPr>
        <p:txBody>
          <a:bodyPr>
            <a:normAutofit/>
          </a:bodyPr>
          <a:lstStyle/>
          <a:p>
            <a:pPr algn="l"/>
            <a:r>
              <a:rPr lang="ja-JP" altLang="en-US" b="0" dirty="0">
                <a:effectLst/>
                <a:hlinkClick r:id="rId2"/>
              </a:rPr>
              <a:t>「パラダイス文書」 </a:t>
            </a:r>
            <a:r>
              <a:rPr lang="ja-JP" altLang="en-US" b="0" dirty="0" smtClean="0">
                <a:effectLst/>
                <a:hlinkClick r:id="rId2"/>
              </a:rPr>
              <a:t>（</a:t>
            </a:r>
            <a:r>
              <a:rPr lang="en-US" altLang="ja-JP" b="0" dirty="0" smtClean="0">
                <a:effectLst/>
                <a:hlinkClick r:id="rId2"/>
              </a:rPr>
              <a:t>2017</a:t>
            </a:r>
            <a:r>
              <a:rPr lang="ja-JP" altLang="en-US" b="0" dirty="0" smtClean="0">
                <a:effectLst/>
                <a:hlinkClick r:id="rId2"/>
              </a:rPr>
              <a:t>年</a:t>
            </a:r>
            <a:r>
              <a:rPr lang="en-US" altLang="ja-JP" b="0" dirty="0" smtClean="0">
                <a:effectLst/>
                <a:hlinkClick r:id="rId2"/>
              </a:rPr>
              <a:t>11</a:t>
            </a:r>
            <a:r>
              <a:rPr lang="ja-JP" altLang="en-US" b="0" dirty="0" smtClean="0">
                <a:effectLst/>
                <a:hlinkClick r:id="rId2"/>
              </a:rPr>
              <a:t>月）</a:t>
            </a:r>
            <a:r>
              <a:rPr lang="en-US" altLang="ja-JP" b="0" dirty="0" smtClean="0">
                <a:effectLst/>
                <a:hlinkClick r:id="rId2"/>
              </a:rPr>
              <a:t/>
            </a:r>
            <a:br>
              <a:rPr lang="en-US" altLang="ja-JP" b="0" dirty="0" smtClean="0">
                <a:effectLst/>
                <a:hlinkClick r:id="rId2"/>
              </a:rPr>
            </a:br>
            <a:r>
              <a:rPr lang="ja-JP" altLang="en-US" b="0" dirty="0" smtClean="0">
                <a:effectLst/>
                <a:hlinkClick r:id="rId2"/>
              </a:rPr>
              <a:t>明らか</a:t>
            </a:r>
            <a:r>
              <a:rPr lang="ja-JP" altLang="en-US" b="0" dirty="0">
                <a:effectLst/>
                <a:hlinkClick r:id="rId2"/>
              </a:rPr>
              <a:t>になった超富裕層の租税回避の秘密 </a:t>
            </a:r>
            <a:r>
              <a:rPr lang="en-US" altLang="ja-JP" b="0" dirty="0">
                <a:effectLst/>
                <a:hlinkClick r:id="rId2"/>
              </a:rPr>
              <a:t>- BBC</a:t>
            </a:r>
            <a:r>
              <a:rPr lang="ja-JP" altLang="en-US" b="0" dirty="0">
                <a:effectLst/>
                <a:hlinkClick r:id="rId2"/>
              </a:rPr>
              <a:t>ニュース</a:t>
            </a:r>
            <a:endParaRPr kumimoji="1" lang="ja-JP" altLang="en-US"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110</a:t>
            </a:fld>
            <a:endParaRPr lang="en-US" dirty="0"/>
          </a:p>
        </p:txBody>
      </p:sp>
      <p:sp>
        <p:nvSpPr>
          <p:cNvPr id="4" name="正方形/長方形 3"/>
          <p:cNvSpPr/>
          <p:nvPr/>
        </p:nvSpPr>
        <p:spPr>
          <a:xfrm>
            <a:off x="467139" y="1540565"/>
            <a:ext cx="11280018" cy="4524315"/>
          </a:xfrm>
          <a:prstGeom prst="rect">
            <a:avLst/>
          </a:prstGeom>
        </p:spPr>
        <p:txBody>
          <a:bodyPr wrap="square">
            <a:spAutoFit/>
          </a:bodyPr>
          <a:lstStyle/>
          <a:p>
            <a:pPr algn="just"/>
            <a:r>
              <a:rPr lang="ja-JP" altLang="en-US" sz="3200" dirty="0" smtClean="0"/>
              <a:t>この文書は</a:t>
            </a:r>
            <a:r>
              <a:rPr lang="en-US" altLang="ja-JP" sz="3200" dirty="0" smtClean="0"/>
              <a:t>1340</a:t>
            </a:r>
            <a:r>
              <a:rPr lang="ja-JP" altLang="en-US" sz="3200" dirty="0"/>
              <a:t>万件に</a:t>
            </a:r>
            <a:r>
              <a:rPr lang="ja-JP" altLang="en-US" sz="3200" dirty="0" smtClean="0"/>
              <a:t>上り、</a:t>
            </a:r>
            <a:r>
              <a:rPr lang="ja-JP" altLang="en-US" sz="3200" dirty="0"/>
              <a:t>オフショア投資関連サービスで知られる</a:t>
            </a:r>
            <a:r>
              <a:rPr lang="en-US" altLang="ja-JP" sz="3200" dirty="0"/>
              <a:t>1</a:t>
            </a:r>
            <a:r>
              <a:rPr lang="ja-JP" altLang="en-US" sz="3200" dirty="0"/>
              <a:t>社から</a:t>
            </a:r>
            <a:r>
              <a:rPr lang="ja-JP" altLang="en-US" sz="3200" dirty="0" smtClean="0"/>
              <a:t>流出。</a:t>
            </a:r>
            <a:endParaRPr lang="en-US" altLang="ja-JP" sz="3200" dirty="0" smtClean="0"/>
          </a:p>
          <a:p>
            <a:pPr algn="just"/>
            <a:endParaRPr lang="en-US" altLang="ja-JP" sz="3200" dirty="0" smtClean="0"/>
          </a:p>
          <a:p>
            <a:pPr algn="just"/>
            <a:r>
              <a:rPr lang="ja-JP" altLang="en-US" sz="3200" dirty="0" smtClean="0"/>
              <a:t>「</a:t>
            </a:r>
            <a:r>
              <a:rPr lang="ja-JP" altLang="en-US" sz="3200" dirty="0"/>
              <a:t>パナマ文書」同様、南ドイツ新聞が入手し、</a:t>
            </a:r>
            <a:r>
              <a:rPr lang="en-US" altLang="ja-JP" sz="3200" dirty="0"/>
              <a:t>BBC</a:t>
            </a:r>
            <a:r>
              <a:rPr lang="ja-JP" altLang="en-US" sz="3200" dirty="0"/>
              <a:t>や英紙ガーディアンを含む世界</a:t>
            </a:r>
            <a:r>
              <a:rPr lang="en-US" altLang="ja-JP" sz="3200" dirty="0"/>
              <a:t>67</a:t>
            </a:r>
            <a:r>
              <a:rPr lang="ja-JP" altLang="en-US" sz="3200" dirty="0"/>
              <a:t>カ国の約</a:t>
            </a:r>
            <a:r>
              <a:rPr lang="en-US" altLang="ja-JP" sz="3200" dirty="0"/>
              <a:t>100</a:t>
            </a:r>
            <a:r>
              <a:rPr lang="ja-JP" altLang="en-US" sz="3200" dirty="0"/>
              <a:t>報道機関が参加する国際調査報道ジャーナリスト連合（</a:t>
            </a:r>
            <a:r>
              <a:rPr lang="en-US" altLang="ja-JP" sz="3200" dirty="0"/>
              <a:t>ICIJ</a:t>
            </a:r>
            <a:r>
              <a:rPr lang="ja-JP" altLang="en-US" sz="3200" dirty="0"/>
              <a:t>）に協力を</a:t>
            </a:r>
            <a:r>
              <a:rPr lang="ja-JP" altLang="en-US" sz="3200" dirty="0" smtClean="0"/>
              <a:t>求め。</a:t>
            </a:r>
            <a:endParaRPr lang="ja-JP" altLang="en-US" sz="3200" dirty="0"/>
          </a:p>
          <a:p>
            <a:pPr algn="just"/>
            <a:endParaRPr lang="ja-JP" altLang="en-US" sz="3200" dirty="0"/>
          </a:p>
          <a:p>
            <a:pPr algn="just"/>
            <a:r>
              <a:rPr lang="en-US" altLang="ja-JP" sz="3200" dirty="0"/>
              <a:t>5</a:t>
            </a:r>
            <a:r>
              <a:rPr lang="ja-JP" altLang="en-US" sz="3200" dirty="0"/>
              <a:t>日公表分は、資料に含まれる何百人もの人々や会社の税や資産運用に関する情報のうち公にされる部分のごく</a:t>
            </a:r>
            <a:r>
              <a:rPr lang="ja-JP" altLang="en-US" sz="3200" dirty="0" smtClean="0"/>
              <a:t>一部。</a:t>
            </a:r>
            <a:endParaRPr lang="en-US" altLang="ja-JP" sz="3200" dirty="0" smtClean="0"/>
          </a:p>
        </p:txBody>
      </p:sp>
    </p:spTree>
    <p:extLst>
      <p:ext uri="{BB962C8B-B14F-4D97-AF65-F5344CB8AC3E}">
        <p14:creationId xmlns:p14="http://schemas.microsoft.com/office/powerpoint/2010/main" val="43914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111</a:t>
            </a:fld>
            <a:endParaRPr lang="en-US" dirty="0"/>
          </a:p>
        </p:txBody>
      </p:sp>
      <p:sp>
        <p:nvSpPr>
          <p:cNvPr id="4" name="正方形/長方形 3"/>
          <p:cNvSpPr/>
          <p:nvPr/>
        </p:nvSpPr>
        <p:spPr>
          <a:xfrm>
            <a:off x="473765" y="213548"/>
            <a:ext cx="11055626" cy="6494085"/>
          </a:xfrm>
          <a:prstGeom prst="rect">
            <a:avLst/>
          </a:prstGeom>
        </p:spPr>
        <p:txBody>
          <a:bodyPr wrap="square">
            <a:spAutoFit/>
          </a:bodyPr>
          <a:lstStyle/>
          <a:p>
            <a:r>
              <a:rPr lang="ja-JP" altLang="en-US" sz="3200" dirty="0"/>
              <a:t>エリザベス女王の個人資産のうち約</a:t>
            </a:r>
            <a:r>
              <a:rPr lang="en-US" altLang="ja-JP" sz="3200" dirty="0"/>
              <a:t>1000</a:t>
            </a:r>
            <a:r>
              <a:rPr lang="ja-JP" altLang="en-US" sz="3200" dirty="0"/>
              <a:t>万ポンドがオフショア投資</a:t>
            </a:r>
            <a:r>
              <a:rPr lang="ja-JP" altLang="en-US" sz="3200" dirty="0" smtClean="0"/>
              <a:t>に。</a:t>
            </a:r>
            <a:endParaRPr lang="en-US" altLang="ja-JP" sz="3200" dirty="0" smtClean="0"/>
          </a:p>
          <a:p>
            <a:endParaRPr lang="en-US" altLang="ja-JP" sz="3200" dirty="0"/>
          </a:p>
          <a:p>
            <a:r>
              <a:rPr lang="ja-JP" altLang="en-US" sz="3200" dirty="0" smtClean="0"/>
              <a:t>カナダ</a:t>
            </a:r>
            <a:r>
              <a:rPr lang="ja-JP" altLang="en-US" sz="3200" dirty="0"/>
              <a:t>のジャスティン・トルドー首相に近く、与党自由党の資金集めを担当するスティーブン・ブロンフマン氏が関係するオフショア投資によって、カナダが何百万ドルに上る税収を失っていた可能性がある。トルドー首相はタックスヘイブンをなくすと、選挙活動で訴えていた</a:t>
            </a:r>
            <a:r>
              <a:rPr lang="ja-JP" altLang="en-US" sz="3200" dirty="0" smtClean="0"/>
              <a:t>。</a:t>
            </a:r>
            <a:endParaRPr lang="en-US" altLang="ja-JP" sz="3200" dirty="0" smtClean="0"/>
          </a:p>
          <a:p>
            <a:endParaRPr lang="en-US" altLang="ja-JP" sz="3200" dirty="0"/>
          </a:p>
          <a:p>
            <a:r>
              <a:rPr lang="ja-JP" altLang="en-US" sz="3200" dirty="0" smtClean="0"/>
              <a:t>実業家</a:t>
            </a:r>
            <a:r>
              <a:rPr lang="ja-JP" altLang="en-US" sz="3200" dirty="0"/>
              <a:t>ファルハド・モシリ氏が英サッカークラブチームのエバートン</a:t>
            </a:r>
            <a:r>
              <a:rPr lang="en-US" altLang="ja-JP" sz="3200" dirty="0"/>
              <a:t>FC</a:t>
            </a:r>
            <a:r>
              <a:rPr lang="ja-JP" altLang="en-US" sz="3200" dirty="0"/>
              <a:t>の所有権</a:t>
            </a:r>
            <a:r>
              <a:rPr lang="en-US" altLang="ja-JP" sz="3200" dirty="0"/>
              <a:t>5</a:t>
            </a:r>
            <a:r>
              <a:rPr lang="ja-JP" altLang="en-US" sz="3200" dirty="0"/>
              <a:t>割近くを取得した際に原資としたアーセナル</a:t>
            </a:r>
            <a:r>
              <a:rPr lang="en-US" altLang="ja-JP" sz="3200" dirty="0"/>
              <a:t>FC</a:t>
            </a:r>
            <a:r>
              <a:rPr lang="ja-JP" altLang="en-US" sz="3200" dirty="0"/>
              <a:t>株式は、同チームの</a:t>
            </a:r>
            <a:r>
              <a:rPr lang="en-US" altLang="ja-JP" sz="3200" dirty="0"/>
              <a:t>30.4</a:t>
            </a:r>
            <a:r>
              <a:rPr lang="ja-JP" altLang="en-US" sz="3200" dirty="0"/>
              <a:t>％を所有する実業家アリシェル・ウスマノフ氏の「贈り物」という形の資金提供で取得された</a:t>
            </a:r>
            <a:r>
              <a:rPr lang="ja-JP" altLang="en-US" sz="3200" dirty="0" smtClean="0"/>
              <a:t>可能性が。</a:t>
            </a:r>
            <a:endParaRPr lang="ja-JP" altLang="en-US" sz="3200" dirty="0"/>
          </a:p>
        </p:txBody>
      </p:sp>
    </p:spTree>
    <p:extLst>
      <p:ext uri="{BB962C8B-B14F-4D97-AF65-F5344CB8AC3E}">
        <p14:creationId xmlns:p14="http://schemas.microsoft.com/office/powerpoint/2010/main" val="233494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0757" y="247135"/>
            <a:ext cx="10232895" cy="2873751"/>
          </a:xfrm>
        </p:spPr>
        <p:txBody>
          <a:bodyPr>
            <a:normAutofit/>
          </a:bodyPr>
          <a:lstStyle/>
          <a:p>
            <a:r>
              <a:rPr lang="en-US" altLang="ja-JP" b="0" dirty="0">
                <a:effectLst/>
                <a:hlinkClick r:id="rId2"/>
              </a:rPr>
              <a:t>Paradise Papers </a:t>
            </a:r>
            <a:r>
              <a:rPr lang="en-US" altLang="ja-JP" b="0" dirty="0" smtClean="0">
                <a:effectLst/>
                <a:hlinkClick r:id="rId2"/>
              </a:rPr>
              <a:t>– Wikipedia</a:t>
            </a:r>
            <a:r>
              <a:rPr lang="en-US" altLang="ja-JP" b="0" dirty="0" smtClean="0">
                <a:effectLst/>
              </a:rPr>
              <a:t/>
            </a:r>
            <a:br>
              <a:rPr lang="en-US" altLang="ja-JP" b="0" dirty="0" smtClean="0">
                <a:effectLst/>
              </a:rPr>
            </a:br>
            <a:r>
              <a:rPr lang="en-US" altLang="ja-JP" b="0" dirty="0">
                <a:effectLst/>
              </a:rPr>
              <a:t/>
            </a:r>
            <a:br>
              <a:rPr lang="en-US" altLang="ja-JP" b="0" dirty="0">
                <a:effectLst/>
              </a:rPr>
            </a:br>
            <a:r>
              <a:rPr lang="ja-JP" altLang="en-US" b="0" dirty="0" smtClean="0">
                <a:effectLst/>
                <a:hlinkClick r:id="rId3"/>
              </a:rPr>
              <a:t>パラダイス文書　同（１）（２）（３）</a:t>
            </a:r>
            <a:endParaRPr kumimoji="1" lang="ja-JP" altLang="en-US"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112</a:t>
            </a:fld>
            <a:endParaRPr lang="en-US" dirty="0"/>
          </a:p>
        </p:txBody>
      </p:sp>
    </p:spTree>
    <p:extLst>
      <p:ext uri="{BB962C8B-B14F-4D97-AF65-F5344CB8AC3E}">
        <p14:creationId xmlns:p14="http://schemas.microsoft.com/office/powerpoint/2010/main" val="19036387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noChangeArrowheads="1"/>
          </p:cNvSpPr>
          <p:nvPr>
            <p:ph type="title" idx="4294967295"/>
          </p:nvPr>
        </p:nvSpPr>
        <p:spPr>
          <a:xfrm>
            <a:off x="698500" y="212725"/>
            <a:ext cx="10515600" cy="981075"/>
          </a:xfrm>
          <a:ln/>
        </p:spPr>
        <p:txBody>
          <a:bodyPr/>
          <a:lstStyle/>
          <a:p>
            <a:pPr algn="l"/>
            <a:r>
              <a:rPr lang="zh-CN" altLang="ja-JP" b="0" dirty="0">
                <a:latin typeface="ＭＳ Ｐゴシック" panose="020B0600070205080204" pitchFamily="50" charset="-128"/>
                <a:ea typeface="ＭＳ Ｐゴシック" panose="020B0600070205080204" pitchFamily="50" charset="-128"/>
              </a:rPr>
              <a:t>対策は？　</a:t>
            </a:r>
            <a:r>
              <a:rPr lang="zh-CN" altLang="ja-JP" b="0" dirty="0">
                <a:solidFill>
                  <a:srgbClr val="FFC000"/>
                </a:solidFill>
                <a:latin typeface="ＭＳ Ｐゴシック" panose="020B0600070205080204" pitchFamily="50" charset="-128"/>
                <a:ea typeface="ＭＳ Ｐゴシック" panose="020B0600070205080204" pitchFamily="50" charset="-128"/>
              </a:rPr>
              <a:t>タックスヘイブン対策税制</a:t>
            </a:r>
          </a:p>
        </p:txBody>
      </p:sp>
      <p:sp>
        <p:nvSpPr>
          <p:cNvPr id="29699" name="正方形/長方形 2"/>
          <p:cNvSpPr>
            <a:spLocks noChangeArrowheads="1"/>
          </p:cNvSpPr>
          <p:nvPr/>
        </p:nvSpPr>
        <p:spPr bwMode="auto">
          <a:xfrm>
            <a:off x="266700" y="1225550"/>
            <a:ext cx="11633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タックス・ヘイヴンを利用した</a:t>
            </a:r>
            <a:r>
              <a:rPr lang="ja-JP" altLang="en-US" sz="3600" dirty="0">
                <a:solidFill>
                  <a:srgbClr val="FFFF00"/>
                </a:solidFill>
                <a:latin typeface="Calibri" panose="020F0502020204030204" pitchFamily="34" charset="0"/>
                <a:sym typeface="ＭＳ Ｐゴシック" panose="020B0600070205080204" pitchFamily="50" charset="-128"/>
              </a:rPr>
              <a:t>課税繰り延べ</a:t>
            </a:r>
            <a:r>
              <a:rPr lang="ja-JP" altLang="en-US" sz="3600" dirty="0">
                <a:latin typeface="Calibri" panose="020F0502020204030204" pitchFamily="34" charset="0"/>
                <a:sym typeface="ＭＳ Ｐゴシック" panose="020B0600070205080204" pitchFamily="50" charset="-128"/>
              </a:rPr>
              <a:t>に対抗するための税制。</a:t>
            </a:r>
            <a:r>
              <a:rPr lang="en-US" altLang="ja-JP" sz="3600" dirty="0">
                <a:solidFill>
                  <a:srgbClr val="FFC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CFC</a:t>
            </a:r>
            <a:r>
              <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(Controlled Foreign Company) </a:t>
            </a:r>
            <a:r>
              <a:rPr lang="ja-JP" altLang="en-US" sz="3600" dirty="0">
                <a:latin typeface="Calibri" panose="020F0502020204030204" pitchFamily="34" charset="0"/>
                <a:sym typeface="ＭＳ Ｐゴシック" panose="020B0600070205080204" pitchFamily="50" charset="-128"/>
              </a:rPr>
              <a:t>税制</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居住者または親会社が、国外のタックス・ヘイヴンに</a:t>
            </a:r>
            <a:r>
              <a:rPr lang="ja-JP" altLang="en-US" sz="3600" dirty="0">
                <a:solidFill>
                  <a:srgbClr val="FFC000"/>
                </a:solidFill>
                <a:latin typeface="Calibri" panose="020F0502020204030204" pitchFamily="34" charset="0"/>
                <a:sym typeface="ＭＳ Ｐゴシック" panose="020B0600070205080204" pitchFamily="50" charset="-128"/>
              </a:rPr>
              <a:t>ペーパーカンパニー</a:t>
            </a:r>
            <a:r>
              <a:rPr lang="ja-JP" altLang="en-US" sz="3600" dirty="0">
                <a:latin typeface="Calibri" panose="020F0502020204030204" pitchFamily="34" charset="0"/>
                <a:sym typeface="ＭＳ Ｐゴシック" panose="020B0600070205080204" pitchFamily="50" charset="-128"/>
              </a:rPr>
              <a:t>（子会社）を設け、</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これに各種権利の使用料などを支払ったりすることにより、居住国または親会社所在国での課税所得を圧縮することが可能</a:t>
            </a:r>
            <a:r>
              <a:rPr lang="ja-JP" altLang="en-US" sz="3600" dirty="0" smtClean="0">
                <a:latin typeface="Calibri" panose="020F0502020204030204" pitchFamily="34" charset="0"/>
                <a:sym typeface="ＭＳ Ｐゴシック" panose="020B0600070205080204" pitchFamily="50" charset="-128"/>
              </a:rPr>
              <a:t>。</a:t>
            </a:r>
            <a:r>
              <a:rPr lang="ja-JP" altLang="en-US" sz="3600" dirty="0" smtClean="0">
                <a:solidFill>
                  <a:srgbClr val="FF0000"/>
                </a:solidFill>
                <a:latin typeface="Calibri" panose="020F0502020204030204" pitchFamily="34" charset="0"/>
                <a:sym typeface="ＭＳ Ｐゴシック" panose="020B0600070205080204" pitchFamily="50" charset="-128"/>
              </a:rPr>
              <a:t>ここまで７</a:t>
            </a:r>
            <a:r>
              <a:rPr lang="en-US" altLang="ja-JP" sz="3600" dirty="0" smtClean="0">
                <a:solidFill>
                  <a:srgbClr val="FF0000"/>
                </a:solidFill>
                <a:latin typeface="Calibri" panose="020F0502020204030204" pitchFamily="34" charset="0"/>
                <a:sym typeface="ＭＳ Ｐゴシック" panose="020B0600070205080204" pitchFamily="50" charset="-128"/>
              </a:rPr>
              <a:t>/</a:t>
            </a:r>
            <a:r>
              <a:rPr lang="ja-JP" altLang="en-US" sz="3600" dirty="0" smtClean="0">
                <a:solidFill>
                  <a:srgbClr val="FF0000"/>
                </a:solidFill>
                <a:latin typeface="Calibri" panose="020F0502020204030204" pitchFamily="34" charset="0"/>
                <a:sym typeface="ＭＳ Ｐゴシック" panose="020B0600070205080204" pitchFamily="50" charset="-128"/>
              </a:rPr>
              <a:t>３</a:t>
            </a:r>
            <a:endParaRPr lang="ja-JP" altLang="en-US" sz="3600" dirty="0">
              <a:solidFill>
                <a:srgbClr val="FF0000"/>
              </a:solidFill>
              <a:latin typeface="Calibri" panose="020F0502020204030204" pitchFamily="34" charset="0"/>
              <a:sym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113</a:t>
            </a:fld>
            <a:endParaRPr lang="ja-JP" altLang="en-US" sz="1800">
              <a:solidFill>
                <a:schemeClr val="tx1"/>
              </a:solidFill>
            </a:endParaRPr>
          </a:p>
        </p:txBody>
      </p:sp>
    </p:spTree>
    <p:extLst>
      <p:ext uri="{BB962C8B-B14F-4D97-AF65-F5344CB8AC3E}">
        <p14:creationId xmlns:p14="http://schemas.microsoft.com/office/powerpoint/2010/main" val="2590085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p:cBhvr>
                                        <p:cTn id="1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459823"/>
          </a:xfrm>
        </p:spPr>
        <p:txBody>
          <a:bodyPr>
            <a:normAutofit fontScale="90000"/>
          </a:bodyPr>
          <a:lstStyle/>
          <a:p>
            <a:r>
              <a:rPr lang="en-US" altLang="ja-JP" dirty="0"/>
              <a:t>Controlled Foreign Company</a:t>
            </a:r>
            <a:endParaRPr kumimoji="1" lang="ja-JP" altLang="en-US" dirty="0"/>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114</a:t>
            </a:fld>
            <a:endParaRPr lang="ja-JP" altLang="en-US" sz="1800">
              <a:solidFill>
                <a:schemeClr val="tx1"/>
              </a:solidFill>
            </a:endParaRPr>
          </a:p>
        </p:txBody>
      </p:sp>
      <p:sp>
        <p:nvSpPr>
          <p:cNvPr id="4" name="正方形/長方形 3"/>
          <p:cNvSpPr/>
          <p:nvPr/>
        </p:nvSpPr>
        <p:spPr>
          <a:xfrm>
            <a:off x="367747" y="1003853"/>
            <a:ext cx="11479695" cy="5632311"/>
          </a:xfrm>
          <a:prstGeom prst="rect">
            <a:avLst/>
          </a:prstGeom>
        </p:spPr>
        <p:txBody>
          <a:bodyPr wrap="square">
            <a:spAutoFit/>
          </a:bodyPr>
          <a:lstStyle/>
          <a:p>
            <a:pPr algn="just"/>
            <a:r>
              <a:rPr lang="en-US" altLang="ja-JP" dirty="0"/>
              <a:t>Controlled foreign corporation (CFC) rules are features of an income tax system designed to limit artificial deferral of tax by using </a:t>
            </a:r>
            <a:r>
              <a:rPr lang="en-US" altLang="ja-JP" dirty="0">
                <a:solidFill>
                  <a:srgbClr val="FFFF00"/>
                </a:solidFill>
              </a:rPr>
              <a:t>offshore low taxed entities</a:t>
            </a:r>
            <a:r>
              <a:rPr lang="en-US" altLang="ja-JP" dirty="0"/>
              <a:t>. The rules are needed only with respect to income of an entity that is not currently taxed to the owners of the entity. Generally, certain classes of taxpayers must include in their income currently certain amounts earned by foreign entities they or related persons control.</a:t>
            </a:r>
          </a:p>
          <a:p>
            <a:pPr algn="just"/>
            <a:endParaRPr lang="en-US" altLang="ja-JP" dirty="0"/>
          </a:p>
          <a:p>
            <a:pPr algn="just"/>
            <a:r>
              <a:rPr lang="ja-JP" altLang="en-US" sz="3600" dirty="0"/>
              <a:t>海外の低所得税の利用による、人為的な</a:t>
            </a:r>
            <a:r>
              <a:rPr lang="ja-JP" altLang="en-US" sz="3600" dirty="0">
                <a:solidFill>
                  <a:srgbClr val="FFC000"/>
                </a:solidFill>
              </a:rPr>
              <a:t>課税繰り延べを阻止</a:t>
            </a:r>
            <a:r>
              <a:rPr lang="ja-JP" altLang="en-US" sz="3600" dirty="0"/>
              <a:t>する所得税制度。</a:t>
            </a:r>
            <a:endParaRPr lang="en-US" altLang="ja-JP" sz="3600" dirty="0"/>
          </a:p>
          <a:p>
            <a:pPr algn="just"/>
            <a:endParaRPr lang="en-US" altLang="ja-JP" sz="3600" dirty="0"/>
          </a:p>
          <a:p>
            <a:pPr algn="just"/>
            <a:r>
              <a:rPr lang="ja-JP" altLang="en-US" sz="3600" dirty="0"/>
              <a:t>この制度は会社の所有者に課税されていない所得にのみ適用され、</a:t>
            </a:r>
            <a:r>
              <a:rPr lang="ja-JP" altLang="en-US" sz="3600" dirty="0">
                <a:solidFill>
                  <a:srgbClr val="FFC000"/>
                </a:solidFill>
              </a:rPr>
              <a:t>本国の所得税で課税</a:t>
            </a:r>
            <a:r>
              <a:rPr lang="ja-JP" altLang="en-US" sz="3600" dirty="0"/>
              <a:t>する。</a:t>
            </a:r>
            <a:endParaRPr lang="en-US" altLang="ja-JP" sz="3600" dirty="0"/>
          </a:p>
          <a:p>
            <a:pPr algn="just"/>
            <a:endParaRPr lang="en-US" altLang="ja-JP" sz="3600" dirty="0"/>
          </a:p>
          <a:p>
            <a:pPr algn="just"/>
            <a:endParaRPr lang="en-US" altLang="ja-JP" sz="3600" dirty="0"/>
          </a:p>
          <a:p>
            <a:pPr algn="just"/>
            <a:endParaRPr lang="ja-JP" altLang="en-US" dirty="0"/>
          </a:p>
        </p:txBody>
      </p:sp>
    </p:spTree>
    <p:extLst>
      <p:ext uri="{BB962C8B-B14F-4D97-AF65-F5344CB8AC3E}">
        <p14:creationId xmlns:p14="http://schemas.microsoft.com/office/powerpoint/2010/main" val="114319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正方形/長方形 2"/>
          <p:cNvSpPr>
            <a:spLocks noChangeArrowheads="1"/>
          </p:cNvSpPr>
          <p:nvPr/>
        </p:nvSpPr>
        <p:spPr bwMode="auto">
          <a:xfrm>
            <a:off x="571500" y="265113"/>
            <a:ext cx="11201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これに対応するため、タックス・ヘイヴンに留保された利益について、</a:t>
            </a:r>
            <a:r>
              <a:rPr lang="ja-JP" altLang="en-US" sz="3600" dirty="0">
                <a:solidFill>
                  <a:srgbClr val="FFC000"/>
                </a:solidFill>
                <a:latin typeface="Calibri" panose="020F0502020204030204" pitchFamily="34" charset="0"/>
                <a:sym typeface="ＭＳ Ｐゴシック" panose="020B0600070205080204" pitchFamily="50" charset="-128"/>
              </a:rPr>
              <a:t>居住者または親会社に配当がされたものとみなして</a:t>
            </a:r>
            <a:r>
              <a:rPr lang="ja-JP" altLang="en-US" sz="3600" dirty="0">
                <a:latin typeface="Calibri" panose="020F0502020204030204" pitchFamily="34" charset="0"/>
                <a:sym typeface="ＭＳ Ｐゴシック" panose="020B0600070205080204" pitchFamily="50" charset="-128"/>
              </a:rPr>
              <a:t>、</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これを居住者または親会社の</a:t>
            </a:r>
            <a:r>
              <a:rPr lang="ja-JP" altLang="en-US" sz="3600" dirty="0">
                <a:solidFill>
                  <a:srgbClr val="FFC000"/>
                </a:solidFill>
                <a:latin typeface="Calibri" panose="020F0502020204030204" pitchFamily="34" charset="0"/>
                <a:sym typeface="ＭＳ Ｐゴシック" panose="020B0600070205080204" pitchFamily="50" charset="-128"/>
              </a:rPr>
              <a:t>総収入金額に算入</a:t>
            </a:r>
            <a:r>
              <a:rPr lang="ja-JP" altLang="en-US" sz="3600" dirty="0">
                <a:latin typeface="Calibri" panose="020F0502020204030204" pitchFamily="34" charset="0"/>
                <a:sym typeface="ＭＳ Ｐゴシック" panose="020B0600070205080204" pitchFamily="50" charset="-128"/>
              </a:rPr>
              <a:t>する</a:t>
            </a:r>
            <a:r>
              <a:rPr lang="ja-JP" altLang="en-US" sz="3600" dirty="0" smtClean="0">
                <a:latin typeface="Calibri" panose="020F0502020204030204" pitchFamily="34" charset="0"/>
                <a:sym typeface="ＭＳ Ｐゴシック" panose="020B0600070205080204" pitchFamily="50" charset="-128"/>
              </a:rPr>
              <a:t>制度。</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solidFill>
                  <a:srgbClr val="FFC000"/>
                </a:solidFill>
                <a:latin typeface="Calibri" panose="020F0502020204030204" pitchFamily="34" charset="0"/>
                <a:sym typeface="ＭＳ Ｐゴシック" panose="020B0600070205080204" pitchFamily="50" charset="-128"/>
              </a:rPr>
              <a:t>国際租税条約</a:t>
            </a:r>
            <a:r>
              <a:rPr lang="ja-JP" altLang="en-US" sz="3600" dirty="0">
                <a:latin typeface="Calibri" panose="020F0502020204030204" pitchFamily="34" charset="0"/>
                <a:sym typeface="ＭＳ Ｐゴシック" panose="020B0600070205080204" pitchFamily="50" charset="-128"/>
              </a:rPr>
              <a:t>が不可欠</a:t>
            </a:r>
          </a:p>
        </p:txBody>
      </p:sp>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115</a:t>
            </a:fld>
            <a:endParaRPr lang="ja-JP" altLang="en-US" sz="1800">
              <a:solidFill>
                <a:schemeClr val="tx1"/>
              </a:solidFill>
            </a:endParaRPr>
          </a:p>
        </p:txBody>
      </p:sp>
    </p:spTree>
    <p:extLst>
      <p:ext uri="{BB962C8B-B14F-4D97-AF65-F5344CB8AC3E}">
        <p14:creationId xmlns:p14="http://schemas.microsoft.com/office/powerpoint/2010/main" val="2402806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p:cBhvr>
                                        <p:cTn id="7" dur="500"/>
                                        <p:tgtEl>
                                          <p:spTgt spid="307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2">
                                            <p:txEl>
                                              <p:pRg st="2" end="2"/>
                                            </p:txEl>
                                          </p:spTgt>
                                        </p:tgtEl>
                                        <p:attrNameLst>
                                          <p:attrName>style.visibility</p:attrName>
                                        </p:attrNameLst>
                                      </p:cBhvr>
                                      <p:to>
                                        <p:strVal val="visible"/>
                                      </p:to>
                                    </p:set>
                                    <p:animEffect>
                                      <p:cBhvr>
                                        <p:cTn id="12" dur="500"/>
                                        <p:tgtEl>
                                          <p:spTgt spid="307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2">
                                            <p:txEl>
                                              <p:pRg st="4" end="4"/>
                                            </p:txEl>
                                          </p:spTgt>
                                        </p:tgtEl>
                                        <p:attrNameLst>
                                          <p:attrName>style.visibility</p:attrName>
                                        </p:attrNameLst>
                                      </p:cBhvr>
                                      <p:to>
                                        <p:strVal val="visible"/>
                                      </p:to>
                                    </p:set>
                                    <p:animEffect>
                                      <p:cBhvr>
                                        <p:cTn id="17" dur="500"/>
                                        <p:tgtEl>
                                          <p:spTgt spid="307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bldLvl="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4464" y="351183"/>
            <a:ext cx="10353761" cy="414130"/>
          </a:xfrm>
        </p:spPr>
        <p:txBody>
          <a:bodyPr>
            <a:normAutofit fontScale="90000"/>
          </a:bodyPr>
          <a:lstStyle/>
          <a:p>
            <a:r>
              <a:rPr kumimoji="1" lang="ja-JP" altLang="en-US" dirty="0"/>
              <a:t>国際租税条約</a:t>
            </a:r>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116</a:t>
            </a:fld>
            <a:endParaRPr lang="en-US" dirty="0"/>
          </a:p>
        </p:txBody>
      </p:sp>
      <p:sp>
        <p:nvSpPr>
          <p:cNvPr id="4" name="正方形/長方形 3"/>
          <p:cNvSpPr/>
          <p:nvPr/>
        </p:nvSpPr>
        <p:spPr>
          <a:xfrm>
            <a:off x="573156" y="993339"/>
            <a:ext cx="11145079" cy="5078313"/>
          </a:xfrm>
          <a:prstGeom prst="rect">
            <a:avLst/>
          </a:prstGeom>
        </p:spPr>
        <p:txBody>
          <a:bodyPr wrap="square">
            <a:spAutoFit/>
          </a:bodyPr>
          <a:lstStyle/>
          <a:p>
            <a:pPr algn="just"/>
            <a:r>
              <a:rPr lang="ja-JP" altLang="en-US" sz="3600" dirty="0"/>
              <a:t>二重課税の排除と</a:t>
            </a:r>
            <a:r>
              <a:rPr lang="ja-JP" altLang="en-US" sz="3600" dirty="0">
                <a:solidFill>
                  <a:srgbClr val="FFC000"/>
                </a:solidFill>
              </a:rPr>
              <a:t>脱税の防止</a:t>
            </a:r>
            <a:r>
              <a:rPr lang="ja-JP" altLang="en-US" sz="3600" dirty="0"/>
              <a:t>などを目的として主権国家の間で締結される国家間の合意（条約）。</a:t>
            </a:r>
            <a:endParaRPr lang="en-US" altLang="ja-JP" sz="3600" dirty="0"/>
          </a:p>
          <a:p>
            <a:pPr algn="just"/>
            <a:endParaRPr lang="en-US" altLang="ja-JP" sz="3600" dirty="0"/>
          </a:p>
          <a:p>
            <a:pPr algn="just"/>
            <a:r>
              <a:rPr lang="ja-JP" altLang="en-US" sz="3600" dirty="0"/>
              <a:t>歴史的には、多数の国家が地続きで接する</a:t>
            </a:r>
            <a:r>
              <a:rPr lang="ja-JP" altLang="en-US" sz="3600" dirty="0">
                <a:solidFill>
                  <a:srgbClr val="FFC000"/>
                </a:solidFill>
              </a:rPr>
              <a:t>ヨーロッパ諸国で先ず発展</a:t>
            </a:r>
            <a:r>
              <a:rPr lang="ja-JP" altLang="en-US" sz="3600" dirty="0"/>
              <a:t>。</a:t>
            </a:r>
            <a:endParaRPr lang="en-US" altLang="ja-JP" sz="3600" dirty="0"/>
          </a:p>
          <a:p>
            <a:pPr algn="just"/>
            <a:endParaRPr lang="en-US" altLang="ja-JP" sz="3600" dirty="0"/>
          </a:p>
          <a:p>
            <a:pPr algn="just"/>
            <a:r>
              <a:rPr lang="ja-JP" altLang="en-US" sz="3600" dirty="0"/>
              <a:t>日本では、国内租税法令が憲法上の</a:t>
            </a:r>
            <a:r>
              <a:rPr lang="ja-JP" altLang="en-US" sz="3600" dirty="0">
                <a:solidFill>
                  <a:srgbClr val="FFC000"/>
                </a:solidFill>
              </a:rPr>
              <a:t>租税法律主義</a:t>
            </a:r>
            <a:r>
              <a:rPr lang="ja-JP" altLang="en-US" sz="3600" dirty="0"/>
              <a:t>により税法で定めなければならないので、租税条約も税法によるべきで、</a:t>
            </a:r>
            <a:r>
              <a:rPr lang="ja-JP" altLang="en-US" sz="3600" dirty="0">
                <a:solidFill>
                  <a:srgbClr val="FFC000"/>
                </a:solidFill>
              </a:rPr>
              <a:t>国際慣習法</a:t>
            </a:r>
            <a:r>
              <a:rPr lang="ja-JP" altLang="en-US" sz="3600" dirty="0"/>
              <a:t>としての租税条約に消極。</a:t>
            </a:r>
          </a:p>
        </p:txBody>
      </p:sp>
    </p:spTree>
    <p:extLst>
      <p:ext uri="{BB962C8B-B14F-4D97-AF65-F5344CB8AC3E}">
        <p14:creationId xmlns:p14="http://schemas.microsoft.com/office/powerpoint/2010/main" val="42463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5317" y="261732"/>
            <a:ext cx="9969553" cy="742122"/>
          </a:xfrm>
        </p:spPr>
        <p:txBody>
          <a:bodyPr>
            <a:normAutofit/>
          </a:bodyPr>
          <a:lstStyle/>
          <a:p>
            <a:r>
              <a:rPr lang="ja-JP" altLang="en-US" sz="3600" dirty="0"/>
              <a:t>日本が締結した租税条約</a:t>
            </a:r>
            <a:endParaRPr kumimoji="1" lang="ja-JP" altLang="en-US" sz="3600"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117</a:t>
            </a:fld>
            <a:endParaRPr lang="en-US" dirty="0"/>
          </a:p>
        </p:txBody>
      </p:sp>
      <p:sp>
        <p:nvSpPr>
          <p:cNvPr id="4" name="正方形/長方形 3"/>
          <p:cNvSpPr/>
          <p:nvPr/>
        </p:nvSpPr>
        <p:spPr>
          <a:xfrm>
            <a:off x="555986" y="1181532"/>
            <a:ext cx="11311336" cy="3046988"/>
          </a:xfrm>
          <a:prstGeom prst="rect">
            <a:avLst/>
          </a:prstGeom>
        </p:spPr>
        <p:txBody>
          <a:bodyPr wrap="square">
            <a:spAutoFit/>
          </a:bodyPr>
          <a:lstStyle/>
          <a:p>
            <a:r>
              <a:rPr lang="ja-JP" altLang="en-US" sz="3200" dirty="0"/>
              <a:t>日本は、現在（</a:t>
            </a:r>
            <a:r>
              <a:rPr lang="en-US" altLang="ja-JP" sz="3200" dirty="0"/>
              <a:t>2003</a:t>
            </a:r>
            <a:r>
              <a:rPr lang="ja-JP" altLang="en-US" sz="3200" dirty="0"/>
              <a:t>年）</a:t>
            </a:r>
            <a:r>
              <a:rPr lang="en-US" altLang="ja-JP" sz="3200" dirty="0"/>
              <a:t>45</a:t>
            </a:r>
            <a:r>
              <a:rPr lang="ja-JP" altLang="en-US" sz="3200" dirty="0"/>
              <a:t>条約を締結、</a:t>
            </a:r>
            <a:r>
              <a:rPr lang="en-US" altLang="ja-JP" sz="3200" dirty="0"/>
              <a:t>55</a:t>
            </a:r>
            <a:r>
              <a:rPr lang="ja-JP" altLang="en-US" sz="3200" dirty="0"/>
              <a:t>カ国・地域との間に効力を有する。</a:t>
            </a:r>
            <a:endParaRPr lang="en-US" altLang="ja-JP" sz="3200" dirty="0"/>
          </a:p>
          <a:p>
            <a:endParaRPr lang="en-US" altLang="ja-JP" sz="3200" dirty="0"/>
          </a:p>
          <a:p>
            <a:r>
              <a:rPr lang="ja-JP" altLang="en-US" sz="3200" dirty="0"/>
              <a:t>近年は、</a:t>
            </a:r>
            <a:r>
              <a:rPr lang="ja-JP" altLang="en-US" sz="3200" dirty="0">
                <a:solidFill>
                  <a:srgbClr val="FFC000"/>
                </a:solidFill>
              </a:rPr>
              <a:t>情報交換を目的とした条約</a:t>
            </a:r>
            <a:r>
              <a:rPr lang="ja-JP" altLang="en-US" sz="3200" dirty="0"/>
              <a:t>（租税情報交換条約）が、</a:t>
            </a:r>
            <a:r>
              <a:rPr lang="ja-JP" altLang="en-US" sz="3200" dirty="0">
                <a:solidFill>
                  <a:srgbClr val="FFC000"/>
                </a:solidFill>
              </a:rPr>
              <a:t>バミューダ</a:t>
            </a:r>
            <a:r>
              <a:rPr lang="ja-JP" altLang="en-US" sz="3200" dirty="0"/>
              <a:t>や</a:t>
            </a:r>
            <a:r>
              <a:rPr lang="ja-JP" altLang="en-US" sz="3200" dirty="0">
                <a:solidFill>
                  <a:srgbClr val="FFC000"/>
                </a:solidFill>
              </a:rPr>
              <a:t>ケイマン諸島</a:t>
            </a:r>
            <a:r>
              <a:rPr lang="ja-JP" altLang="en-US" sz="3200" dirty="0"/>
              <a:t>などのタックス・ヘイブンとの間で締結される傾向。</a:t>
            </a:r>
          </a:p>
        </p:txBody>
      </p:sp>
    </p:spTree>
    <p:extLst>
      <p:ext uri="{BB962C8B-B14F-4D97-AF65-F5344CB8AC3E}">
        <p14:creationId xmlns:p14="http://schemas.microsoft.com/office/powerpoint/2010/main" val="42727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4093" y="165683"/>
            <a:ext cx="9909918" cy="593035"/>
          </a:xfrm>
        </p:spPr>
        <p:txBody>
          <a:bodyPr>
            <a:normAutofit/>
          </a:bodyPr>
          <a:lstStyle/>
          <a:p>
            <a:r>
              <a:rPr kumimoji="1" lang="ja-JP" altLang="en-US" sz="3600" dirty="0"/>
              <a:t>まとめ</a:t>
            </a:r>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118</a:t>
            </a:fld>
            <a:endParaRPr lang="en-US" dirty="0"/>
          </a:p>
        </p:txBody>
      </p:sp>
      <p:sp>
        <p:nvSpPr>
          <p:cNvPr id="4" name="正方形/長方形 3"/>
          <p:cNvSpPr/>
          <p:nvPr/>
        </p:nvSpPr>
        <p:spPr>
          <a:xfrm>
            <a:off x="490881" y="758718"/>
            <a:ext cx="11155020" cy="5786199"/>
          </a:xfrm>
          <a:prstGeom prst="rect">
            <a:avLst/>
          </a:prstGeom>
        </p:spPr>
        <p:txBody>
          <a:bodyPr wrap="square">
            <a:spAutoFit/>
          </a:bodyPr>
          <a:lstStyle/>
          <a:p>
            <a:pPr algn="just"/>
            <a:r>
              <a:rPr lang="ja-JP" altLang="en-US" sz="3200" dirty="0"/>
              <a:t>１９８０年代以降、新自由主義（マネタリズム）の流れに乗って、経済と資金のグローバル化が進む</a:t>
            </a:r>
            <a:r>
              <a:rPr lang="ja-JP" altLang="en-US" sz="3200" dirty="0" smtClean="0"/>
              <a:t>。→</a:t>
            </a:r>
            <a:r>
              <a:rPr lang="ja-JP" altLang="en-US" sz="3200" dirty="0" smtClean="0">
                <a:solidFill>
                  <a:srgbClr val="FFFF00"/>
                </a:solidFill>
              </a:rPr>
              <a:t>オフショア市場</a:t>
            </a:r>
            <a:endParaRPr lang="en-US" altLang="ja-JP" sz="3200" dirty="0">
              <a:solidFill>
                <a:srgbClr val="FFFF00"/>
              </a:solidFill>
            </a:endParaRPr>
          </a:p>
          <a:p>
            <a:pPr algn="just"/>
            <a:endParaRPr lang="en-US" altLang="ja-JP" sz="3200" dirty="0"/>
          </a:p>
          <a:p>
            <a:pPr algn="just"/>
            <a:r>
              <a:rPr lang="ja-JP" altLang="en-US" sz="3200" dirty="0"/>
              <a:t>→途上国経済の停滞と対先進国</a:t>
            </a:r>
            <a:r>
              <a:rPr lang="ja-JP" altLang="en-US" sz="3200" dirty="0" smtClean="0"/>
              <a:t>格差が国際的</a:t>
            </a:r>
            <a:r>
              <a:rPr lang="ja-JP" altLang="en-US" sz="3200" dirty="0"/>
              <a:t>資金移動の加速。</a:t>
            </a:r>
            <a:endParaRPr lang="en-US" altLang="ja-JP" sz="3200" dirty="0"/>
          </a:p>
          <a:p>
            <a:pPr algn="just"/>
            <a:endParaRPr lang="en-US" altLang="ja-JP" sz="3200" dirty="0"/>
          </a:p>
          <a:p>
            <a:pPr algn="just"/>
            <a:r>
              <a:rPr lang="en-US" altLang="ja-JP" sz="3200" dirty="0"/>
              <a:t>TAX HAVEN</a:t>
            </a:r>
            <a:r>
              <a:rPr lang="ja-JP" altLang="en-US" sz="3200" dirty="0"/>
              <a:t>　の拡大。→</a:t>
            </a:r>
            <a:r>
              <a:rPr lang="en-US" altLang="ja-JP" sz="3200" dirty="0"/>
              <a:t>TAX HAVEN</a:t>
            </a:r>
            <a:r>
              <a:rPr lang="ja-JP" altLang="en-US" sz="3200" dirty="0"/>
              <a:t>利用支援ビジネス（国内コンサルタント）</a:t>
            </a:r>
            <a:r>
              <a:rPr lang="ja-JP" altLang="en-US" sz="3200" dirty="0" smtClean="0"/>
              <a:t>。スポーツ。芸能や政治の世界を巻き込む。</a:t>
            </a:r>
            <a:endParaRPr lang="en-US" altLang="ja-JP" sz="3200" dirty="0"/>
          </a:p>
          <a:p>
            <a:pPr algn="just"/>
            <a:endParaRPr lang="en-US" altLang="ja-JP" sz="3200" dirty="0"/>
          </a:p>
          <a:p>
            <a:pPr algn="just"/>
            <a:r>
              <a:rPr lang="ja-JP" altLang="en-US" sz="3200" dirty="0"/>
              <a:t>→世界的規模の超格差社会。→</a:t>
            </a:r>
            <a:r>
              <a:rPr lang="en-US" altLang="ja-JP" sz="3200" dirty="0"/>
              <a:t>TAX HAVEN</a:t>
            </a:r>
            <a:r>
              <a:rPr lang="ja-JP" altLang="en-US" sz="3200" dirty="0"/>
              <a:t>対策税制と租税条約の整備→</a:t>
            </a:r>
            <a:r>
              <a:rPr lang="ja-JP" altLang="en-US" sz="3200" dirty="0">
                <a:solidFill>
                  <a:srgbClr val="FFC000"/>
                </a:solidFill>
              </a:rPr>
              <a:t>国連による国際課税権</a:t>
            </a:r>
            <a:r>
              <a:rPr lang="ja-JP" altLang="en-US" sz="3200" dirty="0"/>
              <a:t>（？）→国際機関（地球温暖化・テロ対策・インターポール・貧困対策</a:t>
            </a:r>
            <a:r>
              <a:rPr lang="en-US" altLang="ja-JP" sz="3200" dirty="0"/>
              <a:t>etc.</a:t>
            </a:r>
            <a:r>
              <a:rPr lang="ja-JP" altLang="en-US" sz="3200" dirty="0"/>
              <a:t>）の財源</a:t>
            </a:r>
            <a:endParaRPr lang="en-US" altLang="ja-JP" sz="3200" dirty="0"/>
          </a:p>
          <a:p>
            <a:endParaRPr lang="ja-JP" altLang="en-US" dirty="0"/>
          </a:p>
        </p:txBody>
      </p:sp>
    </p:spTree>
    <p:extLst>
      <p:ext uri="{BB962C8B-B14F-4D97-AF65-F5344CB8AC3E}">
        <p14:creationId xmlns:p14="http://schemas.microsoft.com/office/powerpoint/2010/main" val="12576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630" y="341244"/>
            <a:ext cx="10353761" cy="801757"/>
          </a:xfrm>
        </p:spPr>
        <p:txBody>
          <a:bodyPr/>
          <a:lstStyle/>
          <a:p>
            <a:r>
              <a:rPr kumimoji="1" lang="ja-JP" altLang="en-US" dirty="0" smtClean="0"/>
              <a:t>これでおしまい</a:t>
            </a:r>
            <a:endParaRPr kumimoji="1" lang="ja-JP" altLang="en-US"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119</a:t>
            </a:fld>
            <a:endParaRPr lang="en-US" dirty="0"/>
          </a:p>
        </p:txBody>
      </p:sp>
      <p:sp>
        <p:nvSpPr>
          <p:cNvPr id="4" name="正方形/長方形 3"/>
          <p:cNvSpPr/>
          <p:nvPr/>
        </p:nvSpPr>
        <p:spPr>
          <a:xfrm>
            <a:off x="1865242" y="1674599"/>
            <a:ext cx="9402313" cy="1754326"/>
          </a:xfrm>
          <a:prstGeom prst="rect">
            <a:avLst/>
          </a:prstGeom>
        </p:spPr>
        <p:txBody>
          <a:bodyPr wrap="square">
            <a:spAutoFit/>
          </a:bodyPr>
          <a:lstStyle/>
          <a:p>
            <a:r>
              <a:rPr lang="ja-JP" altLang="en-US" sz="3600" smtClean="0"/>
              <a:t>半年間</a:t>
            </a:r>
            <a:r>
              <a:rPr lang="ja-JP" altLang="en-US" sz="3600" dirty="0" smtClean="0"/>
              <a:t>お疲れ様</a:t>
            </a:r>
            <a:endParaRPr lang="en-US" altLang="ja-JP" sz="3600" dirty="0" smtClean="0"/>
          </a:p>
          <a:p>
            <a:endParaRPr lang="en-US" altLang="ja-JP" sz="3600" dirty="0"/>
          </a:p>
          <a:p>
            <a:r>
              <a:rPr lang="en-US" altLang="ja-JP" sz="3600" dirty="0"/>
              <a:t>http://web.thn.jp/nitakayama007/</a:t>
            </a:r>
            <a:endParaRPr lang="ja-JP" altLang="en-US" sz="3600" dirty="0"/>
          </a:p>
        </p:txBody>
      </p:sp>
    </p:spTree>
    <p:extLst>
      <p:ext uri="{BB962C8B-B14F-4D97-AF65-F5344CB8AC3E}">
        <p14:creationId xmlns:p14="http://schemas.microsoft.com/office/powerpoint/2010/main" val="293422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23461" y="355289"/>
            <a:ext cx="11125200" cy="5909310"/>
          </a:xfrm>
          <a:prstGeom prst="rect">
            <a:avLst/>
          </a:prstGeom>
        </p:spPr>
        <p:txBody>
          <a:bodyPr wrap="square">
            <a:spAutoFit/>
          </a:bodyPr>
          <a:lstStyle/>
          <a:p>
            <a:pPr marL="571500" indent="-571500">
              <a:buClr>
                <a:srgbClr val="FFC000"/>
              </a:buClr>
              <a:buFontTx/>
              <a:buChar char="☆"/>
            </a:pPr>
            <a:r>
              <a:rPr lang="ja-JP" altLang="en-US" sz="3600" dirty="0"/>
              <a:t>公共経済学の背景→第二次世界大戦後、環境・都市問題、福祉・平和問題</a:t>
            </a:r>
            <a:r>
              <a:rPr lang="en-US" altLang="ja-JP" sz="3600" dirty="0" err="1"/>
              <a:t>etc</a:t>
            </a:r>
            <a:r>
              <a:rPr lang="ja-JP" altLang="en-US" sz="3600" dirty="0" err="1"/>
              <a:t>への</a:t>
            </a:r>
            <a:r>
              <a:rPr lang="ja-JP" altLang="en-US" sz="3600" dirty="0"/>
              <a:t>関心の</a:t>
            </a:r>
            <a:r>
              <a:rPr lang="ja-JP" altLang="en-US" sz="3600" dirty="0" smtClean="0"/>
              <a:t>高まり</a:t>
            </a:r>
            <a:endParaRPr lang="en-US" altLang="ja-JP" sz="3600" dirty="0"/>
          </a:p>
          <a:p>
            <a:pPr marL="571500" indent="-571500">
              <a:buClr>
                <a:srgbClr val="FFC000"/>
              </a:buClr>
              <a:buFontTx/>
              <a:buChar char="☆"/>
            </a:pPr>
            <a:endParaRPr lang="en-US" altLang="ja-JP" sz="3600" dirty="0"/>
          </a:p>
          <a:p>
            <a:pPr marL="571500" indent="-571500">
              <a:buClr>
                <a:srgbClr val="FFC000"/>
              </a:buClr>
              <a:buFontTx/>
              <a:buChar char="☆"/>
            </a:pPr>
            <a:r>
              <a:rPr lang="ja-JP" altLang="en-US" sz="3600" dirty="0"/>
              <a:t>国家・地方自治体の公共原理で動く非市場的分野での</a:t>
            </a:r>
            <a:r>
              <a:rPr lang="ja-JP" altLang="en-US" sz="3600" dirty="0">
                <a:solidFill>
                  <a:srgbClr val="FFC000"/>
                </a:solidFill>
              </a:rPr>
              <a:t>公共サービス</a:t>
            </a:r>
            <a:r>
              <a:rPr lang="ja-JP" altLang="en-US" sz="3600" dirty="0"/>
              <a:t>の</a:t>
            </a:r>
            <a:r>
              <a:rPr lang="ja-JP" altLang="en-US" sz="3600" dirty="0" smtClean="0"/>
              <a:t>提供（</a:t>
            </a:r>
            <a:r>
              <a:rPr lang="ja-JP" altLang="en-US" sz="3600" dirty="0" smtClean="0">
                <a:solidFill>
                  <a:srgbClr val="FFC000"/>
                </a:solidFill>
              </a:rPr>
              <a:t>公共財</a:t>
            </a:r>
            <a:r>
              <a:rPr lang="ja-JP" altLang="en-US" sz="3600" dirty="0" smtClean="0"/>
              <a:t>）や、</a:t>
            </a:r>
            <a:endParaRPr lang="en-US" altLang="ja-JP" sz="3600" dirty="0" smtClean="0"/>
          </a:p>
          <a:p>
            <a:pPr marL="571500" indent="-571500">
              <a:buClr>
                <a:srgbClr val="FFC000"/>
              </a:buClr>
              <a:buFontTx/>
              <a:buChar char="☆"/>
            </a:pPr>
            <a:r>
              <a:rPr lang="ja-JP" altLang="en-US" sz="3600" dirty="0" smtClean="0"/>
              <a:t>公共</a:t>
            </a:r>
            <a:r>
              <a:rPr lang="ja-JP" altLang="en-US" sz="3600" dirty="0"/>
              <a:t>交通、水道事業等の</a:t>
            </a:r>
            <a:r>
              <a:rPr lang="ja-JP" altLang="en-US" sz="3600" dirty="0">
                <a:solidFill>
                  <a:srgbClr val="FFC000"/>
                </a:solidFill>
              </a:rPr>
              <a:t>準公共財</a:t>
            </a:r>
            <a:r>
              <a:rPr lang="ja-JP" altLang="en-US" sz="3600" dirty="0"/>
              <a:t>を提供する公共部門の経済活動と、</a:t>
            </a:r>
            <a:endParaRPr lang="en-US" altLang="ja-JP" sz="3600" dirty="0"/>
          </a:p>
          <a:p>
            <a:pPr marL="571500" indent="-571500">
              <a:buClr>
                <a:srgbClr val="FFC000"/>
              </a:buClr>
              <a:buFontTx/>
              <a:buChar char="☆"/>
            </a:pPr>
            <a:endParaRPr lang="en-US" altLang="ja-JP" sz="3600" dirty="0"/>
          </a:p>
          <a:p>
            <a:pPr marL="571500" indent="-571500">
              <a:buClr>
                <a:srgbClr val="FFC000"/>
              </a:buClr>
              <a:buFontTx/>
              <a:buChar char="☆"/>
            </a:pPr>
            <a:r>
              <a:rPr lang="ja-JP" altLang="en-US" sz="3600" dirty="0"/>
              <a:t>その</a:t>
            </a:r>
            <a:r>
              <a:rPr lang="ja-JP" altLang="en-US" sz="3600" dirty="0" smtClean="0"/>
              <a:t>資源（税収・料金）配分</a:t>
            </a:r>
            <a:r>
              <a:rPr lang="ja-JP" altLang="en-US" sz="3600" dirty="0"/>
              <a:t>問題に経済分析の手法を拡大させることが必要になった。</a:t>
            </a:r>
            <a:endParaRPr lang="en-US" altLang="ja-JP" sz="3600" dirty="0"/>
          </a:p>
          <a:p>
            <a:endParaRPr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2294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8539" y="117693"/>
            <a:ext cx="11718234" cy="6740307"/>
          </a:xfrm>
          <a:prstGeom prst="rect">
            <a:avLst/>
          </a:prstGeom>
        </p:spPr>
        <p:txBody>
          <a:bodyPr wrap="square">
            <a:spAutoFit/>
          </a:bodyPr>
          <a:lstStyle/>
          <a:p>
            <a:pPr marL="571500" indent="-571500" algn="just">
              <a:buClr>
                <a:srgbClr val="FFC000"/>
              </a:buClr>
              <a:buFontTx/>
              <a:buChar char="☆"/>
            </a:pPr>
            <a:r>
              <a:rPr lang="ja-JP" altLang="en-US" sz="3600" dirty="0"/>
              <a:t>このように、財政学は公共経済学と同じ対象と研究方法を持つが</a:t>
            </a:r>
            <a:r>
              <a:rPr lang="ja-JP" altLang="en-US" sz="3600" dirty="0" smtClean="0"/>
              <a:t>、</a:t>
            </a:r>
            <a:endParaRPr lang="en-US" altLang="ja-JP" sz="3600" dirty="0" smtClean="0"/>
          </a:p>
          <a:p>
            <a:pPr marL="571500" indent="-571500" algn="just">
              <a:buClr>
                <a:srgbClr val="FFC000"/>
              </a:buClr>
              <a:buFontTx/>
              <a:buChar char="☆"/>
            </a:pPr>
            <a:endParaRPr lang="en-US" altLang="ja-JP" sz="3600" dirty="0"/>
          </a:p>
          <a:p>
            <a:pPr marL="571500" indent="-571500" algn="just">
              <a:buClr>
                <a:srgbClr val="FFC000"/>
              </a:buClr>
              <a:buFontTx/>
              <a:buChar char="☆"/>
            </a:pPr>
            <a:r>
              <a:rPr lang="ja-JP" altLang="en-US" sz="3600" dirty="0">
                <a:solidFill>
                  <a:srgbClr val="FFC000"/>
                </a:solidFill>
              </a:rPr>
              <a:t>国家のファイナンスつまりマネーフロー</a:t>
            </a:r>
            <a:r>
              <a:rPr lang="ja-JP" altLang="en-US" sz="3600" dirty="0"/>
              <a:t>を対象として研究する点で公共経済学とは異なる分野である。</a:t>
            </a:r>
            <a:endParaRPr lang="en-US" altLang="ja-JP" sz="3600" dirty="0"/>
          </a:p>
          <a:p>
            <a:pPr marL="571500" indent="-571500" algn="just">
              <a:buClr>
                <a:srgbClr val="FFC000"/>
              </a:buClr>
              <a:buFontTx/>
              <a:buChar char="☆"/>
            </a:pPr>
            <a:endParaRPr lang="ja-JP" altLang="en-US" sz="3600" dirty="0"/>
          </a:p>
          <a:p>
            <a:pPr marL="571500" indent="-571500" algn="just">
              <a:buClr>
                <a:srgbClr val="FFC000"/>
              </a:buClr>
              <a:buFontTx/>
              <a:buChar char="☆"/>
            </a:pPr>
            <a:r>
              <a:rPr lang="ja-JP" altLang="en-US" sz="3600" dirty="0"/>
              <a:t>もともとは</a:t>
            </a:r>
            <a:r>
              <a:rPr lang="en-US" altLang="ja-JP" sz="3600" dirty="0"/>
              <a:t>19</a:t>
            </a:r>
            <a:r>
              <a:rPr lang="ja-JP" altLang="en-US" sz="3600" dirty="0"/>
              <a:t>世紀ドイツ帝国の</a:t>
            </a:r>
            <a:r>
              <a:rPr lang="ja-JP" altLang="en-US" sz="3600" dirty="0">
                <a:solidFill>
                  <a:srgbClr val="FFC000"/>
                </a:solidFill>
              </a:rPr>
              <a:t>官房学</a:t>
            </a:r>
            <a:r>
              <a:rPr lang="ja-JP" altLang="en-US" sz="3600" dirty="0"/>
              <a:t>（国家運営の学）と１９世紀イギリス古典派経済学の影響を受けてドイツで発展したものを源流とする。</a:t>
            </a:r>
            <a:endParaRPr lang="en-US" altLang="ja-JP" sz="3600" dirty="0"/>
          </a:p>
          <a:p>
            <a:pPr marL="571500" indent="-571500" algn="just">
              <a:buClr>
                <a:srgbClr val="FFC000"/>
              </a:buClr>
              <a:buFontTx/>
              <a:buChar char="☆"/>
            </a:pPr>
            <a:endParaRPr lang="ja-JP" altLang="en-US" sz="3600" dirty="0"/>
          </a:p>
          <a:p>
            <a:pPr marL="571500" indent="-571500" algn="just">
              <a:buClr>
                <a:srgbClr val="FFC000"/>
              </a:buClr>
              <a:buFontTx/>
              <a:buChar char="☆"/>
            </a:pPr>
            <a:r>
              <a:rPr lang="ja-JP" altLang="en-US" sz="3600" dirty="0"/>
              <a:t>日本の明治維新政府は、この官房学を輸入して財政学を育成した。（</a:t>
            </a:r>
            <a:r>
              <a:rPr lang="ja-JP" altLang="en-US" sz="3600" dirty="0">
                <a:solidFill>
                  <a:srgbClr val="FFC000"/>
                </a:solidFill>
              </a:rPr>
              <a:t>国民支配の財政学</a:t>
            </a:r>
            <a:r>
              <a:rPr lang="ja-JP" altLang="en-US" sz="3600" dirty="0"/>
              <a:t>）</a:t>
            </a:r>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24417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8357" y="1292086"/>
            <a:ext cx="11539330" cy="4524315"/>
          </a:xfrm>
          <a:prstGeom prst="rect">
            <a:avLst/>
          </a:prstGeom>
        </p:spPr>
        <p:txBody>
          <a:bodyPr wrap="square">
            <a:spAutoFit/>
          </a:bodyPr>
          <a:lstStyle/>
          <a:p>
            <a:pPr marL="571500" indent="-571500">
              <a:buClr>
                <a:srgbClr val="FFC000"/>
              </a:buClr>
              <a:buFontTx/>
              <a:buChar char="☆"/>
            </a:pPr>
            <a:r>
              <a:rPr lang="ja-JP" altLang="en-US" sz="3600" dirty="0">
                <a:solidFill>
                  <a:srgbClr val="FFC000"/>
                </a:solidFill>
              </a:rPr>
              <a:t>古典派経済学</a:t>
            </a:r>
            <a:r>
              <a:rPr lang="ja-JP" altLang="en-US" sz="3600" dirty="0"/>
              <a:t>の立場から財政を説いたのがアダム・スミス。代表的著作は</a:t>
            </a:r>
            <a:r>
              <a:rPr lang="en-US" altLang="ja-JP" sz="3600" dirty="0"/>
              <a:t>『</a:t>
            </a:r>
            <a:r>
              <a:rPr lang="ja-JP" altLang="en-US" sz="3600" dirty="0">
                <a:solidFill>
                  <a:srgbClr val="FFC000"/>
                </a:solidFill>
              </a:rPr>
              <a:t>諸国民の富</a:t>
            </a:r>
            <a:r>
              <a:rPr lang="en-US" altLang="ja-JP" sz="3600" dirty="0"/>
              <a:t>』</a:t>
            </a:r>
          </a:p>
          <a:p>
            <a:pPr marL="571500" indent="-571500">
              <a:buClr>
                <a:srgbClr val="FFC000"/>
              </a:buClr>
              <a:buFontTx/>
              <a:buChar char="☆"/>
            </a:pPr>
            <a:endParaRPr lang="en-US" altLang="ja-JP" sz="3600" dirty="0"/>
          </a:p>
          <a:p>
            <a:pPr marL="571500" indent="-571500">
              <a:buClr>
                <a:srgbClr val="FFC000"/>
              </a:buClr>
              <a:buFontTx/>
              <a:buChar char="☆"/>
            </a:pPr>
            <a:r>
              <a:rPr lang="ja-JP" altLang="en-US" sz="3600" dirty="0"/>
              <a:t>彼は</a:t>
            </a:r>
            <a:r>
              <a:rPr lang="ja-JP" altLang="en-US" sz="3600" dirty="0">
                <a:solidFill>
                  <a:srgbClr val="FFC000"/>
                </a:solidFill>
              </a:rPr>
              <a:t>神の見えざる手</a:t>
            </a:r>
            <a:r>
              <a:rPr lang="ja-JP" altLang="en-US" sz="3600" dirty="0"/>
              <a:t>の語</a:t>
            </a:r>
            <a:r>
              <a:rPr lang="ja-JP" altLang="en-US" sz="3600" dirty="0" smtClean="0"/>
              <a:t>で知られる、</a:t>
            </a:r>
            <a:r>
              <a:rPr lang="ja-JP" altLang="en-US" sz="3600" dirty="0">
                <a:solidFill>
                  <a:srgbClr val="FFC000"/>
                </a:solidFill>
              </a:rPr>
              <a:t>夜警国家観</a:t>
            </a:r>
            <a:r>
              <a:rPr lang="ja-JP" altLang="en-US" sz="3600" dirty="0"/>
              <a:t>（</a:t>
            </a:r>
            <a:r>
              <a:rPr lang="ja-JP" altLang="en-US" sz="3600" dirty="0">
                <a:solidFill>
                  <a:srgbClr val="FFC000"/>
                </a:solidFill>
              </a:rPr>
              <a:t>安価な政府</a:t>
            </a:r>
            <a:r>
              <a:rPr lang="ja-JP" altLang="en-US" sz="3600" dirty="0"/>
              <a:t>）の持ち主であった。</a:t>
            </a:r>
            <a:endParaRPr lang="en-US" altLang="ja-JP" sz="3600" dirty="0"/>
          </a:p>
          <a:p>
            <a:pPr marL="571500" indent="-571500">
              <a:buClr>
                <a:srgbClr val="FFC000"/>
              </a:buClr>
              <a:buFontTx/>
              <a:buChar char="☆"/>
            </a:pPr>
            <a:endParaRPr lang="ja-JP" altLang="en-US" sz="3600" dirty="0"/>
          </a:p>
          <a:p>
            <a:pPr marL="571500" indent="-571500">
              <a:buClr>
                <a:srgbClr val="FFC000"/>
              </a:buClr>
              <a:buFontTx/>
              <a:buChar char="☆"/>
            </a:pPr>
            <a:r>
              <a:rPr lang="ja-JP" altLang="en-US" sz="3600" dirty="0"/>
              <a:t>スミスの課税４原則。</a:t>
            </a:r>
          </a:p>
          <a:p>
            <a:pPr>
              <a:buClr>
                <a:srgbClr val="FFC000"/>
              </a:buClr>
            </a:pPr>
            <a:r>
              <a:rPr lang="ja-JP" altLang="en-US" sz="3600" dirty="0"/>
              <a:t>　・公平の原則　・明確の原則　・便宜の原則　・徴税費最小</a:t>
            </a:r>
          </a:p>
        </p:txBody>
      </p:sp>
      <p:sp>
        <p:nvSpPr>
          <p:cNvPr id="5" name="タイトル 4"/>
          <p:cNvSpPr>
            <a:spLocks noGrp="1"/>
          </p:cNvSpPr>
          <p:nvPr>
            <p:ph type="title"/>
          </p:nvPr>
        </p:nvSpPr>
        <p:spPr>
          <a:xfrm>
            <a:off x="456595" y="172279"/>
            <a:ext cx="10353761" cy="692426"/>
          </a:xfrm>
        </p:spPr>
        <p:txBody>
          <a:bodyPr>
            <a:normAutofit/>
          </a:bodyPr>
          <a:lstStyle/>
          <a:p>
            <a:pPr algn="l"/>
            <a:r>
              <a:rPr kumimoji="1" lang="ja-JP" altLang="en-US" sz="4000" dirty="0"/>
              <a:t>財政学の</a:t>
            </a:r>
            <a:r>
              <a:rPr kumimoji="1" lang="ja-JP" altLang="en-US" sz="4000" dirty="0" smtClean="0"/>
              <a:t>源流　</a:t>
            </a:r>
            <a:r>
              <a:rPr kumimoji="1" lang="en-US" altLang="ja-JP" sz="2000" dirty="0" smtClean="0">
                <a:solidFill>
                  <a:srgbClr val="FF0000"/>
                </a:solidFill>
              </a:rPr>
              <a:t>4/17</a:t>
            </a:r>
            <a:r>
              <a:rPr kumimoji="1" lang="ja-JP" altLang="en-US" sz="2000" dirty="0" smtClean="0">
                <a:solidFill>
                  <a:srgbClr val="FF0000"/>
                </a:solidFill>
              </a:rPr>
              <a:t>ここまで</a:t>
            </a:r>
            <a:endParaRPr kumimoji="1" lang="ja-JP" altLang="en-US" sz="2000" dirty="0">
              <a:solidFill>
                <a:srgbClr val="FF0000"/>
              </a:solidFill>
            </a:endParaRPr>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0427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7178" y="161300"/>
            <a:ext cx="11467072" cy="6186309"/>
          </a:xfrm>
          <a:prstGeom prst="rect">
            <a:avLst/>
          </a:prstGeom>
        </p:spPr>
        <p:txBody>
          <a:bodyPr wrap="square">
            <a:spAutoFit/>
          </a:bodyPr>
          <a:lstStyle/>
          <a:p>
            <a:pPr marL="571500" indent="-571500">
              <a:buClr>
                <a:srgbClr val="FFC000"/>
              </a:buClr>
              <a:buFontTx/>
              <a:buChar char="☆"/>
            </a:pPr>
            <a:r>
              <a:rPr lang="ja-JP" altLang="en-US" sz="3600" dirty="0"/>
              <a:t>公平の原則（あらゆる</a:t>
            </a:r>
            <a:r>
              <a:rPr lang="ja-JP" altLang="en-US" sz="3600" dirty="0" smtClean="0"/>
              <a:t>国民（納税者）に</a:t>
            </a:r>
            <a:r>
              <a:rPr lang="ja-JP" altLang="en-US" sz="3600" dirty="0"/>
              <a:t>公平でなければならない</a:t>
            </a:r>
            <a:r>
              <a:rPr lang="ja-JP" altLang="en-US" sz="3600" dirty="0" smtClean="0"/>
              <a:t>）</a:t>
            </a:r>
            <a:endParaRPr lang="en-US" altLang="ja-JP" sz="3600" dirty="0" smtClean="0"/>
          </a:p>
          <a:p>
            <a:pPr>
              <a:buClr>
                <a:srgbClr val="FFC000"/>
              </a:buClr>
            </a:pPr>
            <a:endParaRPr lang="ja-JP" altLang="en-US" sz="3600" dirty="0"/>
          </a:p>
          <a:p>
            <a:pPr marL="571500" indent="-571500">
              <a:buClr>
                <a:srgbClr val="FFC000"/>
              </a:buClr>
              <a:buFontTx/>
              <a:buChar char="☆"/>
            </a:pPr>
            <a:r>
              <a:rPr lang="ja-JP" altLang="en-US" sz="3600" dirty="0"/>
              <a:t>応益原則＝国民は政府から受ける利益に応じて納税するのが公平（</a:t>
            </a:r>
            <a:r>
              <a:rPr lang="ja-JP" altLang="en-US" sz="3600" dirty="0">
                <a:solidFill>
                  <a:srgbClr val="FFC000"/>
                </a:solidFill>
              </a:rPr>
              <a:t>租税利益説</a:t>
            </a:r>
            <a:r>
              <a:rPr lang="ja-JP" altLang="en-US" sz="3600" dirty="0" smtClean="0"/>
              <a:t>）</a:t>
            </a:r>
            <a:endParaRPr lang="en-US" altLang="ja-JP" sz="3600" dirty="0" smtClean="0"/>
          </a:p>
          <a:p>
            <a:pPr marL="571500" indent="-571500">
              <a:buClr>
                <a:srgbClr val="FFC000"/>
              </a:buClr>
              <a:buFontTx/>
              <a:buChar char="☆"/>
            </a:pPr>
            <a:endParaRPr lang="ja-JP" altLang="en-US" sz="3600" dirty="0"/>
          </a:p>
          <a:p>
            <a:pPr marL="571500" indent="-571500">
              <a:buClr>
                <a:srgbClr val="FFC000"/>
              </a:buClr>
              <a:buFontTx/>
              <a:buChar char="☆"/>
            </a:pPr>
            <a:r>
              <a:rPr lang="ja-JP" altLang="en-US" sz="3600" dirty="0"/>
              <a:t>明確の原則（明確な規定＝税法（租税法律主義）に基づくこと</a:t>
            </a:r>
            <a:r>
              <a:rPr lang="ja-JP" altLang="en-US" sz="3600" dirty="0" smtClean="0"/>
              <a:t>）</a:t>
            </a:r>
            <a:endParaRPr lang="en-US" altLang="ja-JP" sz="3600" dirty="0" smtClean="0"/>
          </a:p>
          <a:p>
            <a:pPr>
              <a:buClr>
                <a:srgbClr val="FFC000"/>
              </a:buClr>
            </a:pPr>
            <a:endParaRPr lang="ja-JP" altLang="en-US" sz="3600" dirty="0"/>
          </a:p>
          <a:p>
            <a:pPr marL="571500" indent="-571500">
              <a:buClr>
                <a:srgbClr val="FFC000"/>
              </a:buClr>
              <a:buFontTx/>
              <a:buChar char="☆"/>
            </a:pPr>
            <a:r>
              <a:rPr lang="ja-JP" altLang="en-US" sz="3600" dirty="0"/>
              <a:t>便宜の原則（便宜な時期と方法によること→源泉徴収・確定申告</a:t>
            </a:r>
            <a:r>
              <a:rPr lang="ja-JP" altLang="en-US" sz="3600" dirty="0" smtClean="0"/>
              <a:t>）</a:t>
            </a:r>
            <a:endParaRPr lang="ja-JP" altLang="en-US" sz="3600"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39465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16</a:t>
            </a:fld>
            <a:endParaRPr lang="en-US" dirty="0"/>
          </a:p>
        </p:txBody>
      </p:sp>
      <p:sp>
        <p:nvSpPr>
          <p:cNvPr id="3" name="正方形/長方形 2"/>
          <p:cNvSpPr/>
          <p:nvPr/>
        </p:nvSpPr>
        <p:spPr>
          <a:xfrm>
            <a:off x="238897" y="280085"/>
            <a:ext cx="11401168" cy="2062103"/>
          </a:xfrm>
          <a:prstGeom prst="rect">
            <a:avLst/>
          </a:prstGeom>
        </p:spPr>
        <p:txBody>
          <a:bodyPr wrap="square">
            <a:spAutoFit/>
          </a:bodyPr>
          <a:lstStyle/>
          <a:p>
            <a:pPr marL="571500" indent="-571500">
              <a:buClr>
                <a:srgbClr val="FFC000"/>
              </a:buClr>
              <a:buFontTx/>
              <a:buChar char="☆"/>
            </a:pPr>
            <a:r>
              <a:rPr lang="ja-JP" altLang="en-US" sz="3200" dirty="0" smtClean="0"/>
              <a:t>徴税費</a:t>
            </a:r>
            <a:r>
              <a:rPr lang="ja-JP" altLang="en-US" sz="3200" dirty="0"/>
              <a:t>最小の原則（徴税費用のむだを排除） →電子納税（</a:t>
            </a:r>
            <a:r>
              <a:rPr lang="en-US" altLang="ja-JP" sz="3200" dirty="0">
                <a:solidFill>
                  <a:srgbClr val="FFC000"/>
                </a:solidFill>
              </a:rPr>
              <a:t>E-TAX</a:t>
            </a:r>
            <a:r>
              <a:rPr lang="ja-JP" altLang="en-US" sz="3200" dirty="0" smtClean="0"/>
              <a:t>）</a:t>
            </a:r>
            <a:endParaRPr lang="en-US" altLang="ja-JP" sz="3200" dirty="0" smtClean="0"/>
          </a:p>
          <a:p>
            <a:pPr marL="571500" indent="-571500">
              <a:buClr>
                <a:srgbClr val="FFC000"/>
              </a:buClr>
              <a:buFontTx/>
              <a:buChar char="☆"/>
            </a:pPr>
            <a:endParaRPr lang="en-US" altLang="ja-JP" sz="3200" dirty="0"/>
          </a:p>
          <a:p>
            <a:pPr marL="571500" indent="-571500">
              <a:buClr>
                <a:srgbClr val="FFC000"/>
              </a:buClr>
              <a:buFontTx/>
              <a:buChar char="☆"/>
            </a:pPr>
            <a:r>
              <a:rPr lang="ja-JP" altLang="en-US" sz="3200" dirty="0" smtClean="0"/>
              <a:t>国税庁職員</a:t>
            </a:r>
            <a:endParaRPr lang="ja-JP" altLang="en-US" sz="3200" dirty="0"/>
          </a:p>
        </p:txBody>
      </p:sp>
    </p:spTree>
    <p:extLst>
      <p:ext uri="{BB962C8B-B14F-4D97-AF65-F5344CB8AC3E}">
        <p14:creationId xmlns:p14="http://schemas.microsoft.com/office/powerpoint/2010/main" val="3490254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75680" y="133387"/>
            <a:ext cx="5009501" cy="651804"/>
          </a:xfrm>
          <a:prstGeom prst="rect">
            <a:avLst/>
          </a:prstGeom>
        </p:spPr>
        <p:txBody>
          <a:bodyPr wrap="square">
            <a:spAutoFit/>
          </a:bodyPr>
          <a:lstStyle/>
          <a:p>
            <a:r>
              <a:rPr lang="ja-JP" altLang="en-US" sz="3600" dirty="0">
                <a:solidFill>
                  <a:srgbClr val="FFC000"/>
                </a:solidFill>
              </a:rPr>
              <a:t>租税根拠論</a:t>
            </a:r>
          </a:p>
        </p:txBody>
      </p:sp>
      <p:sp>
        <p:nvSpPr>
          <p:cNvPr id="3" name="正方形/長方形 2"/>
          <p:cNvSpPr/>
          <p:nvPr/>
        </p:nvSpPr>
        <p:spPr>
          <a:xfrm>
            <a:off x="228600" y="895679"/>
            <a:ext cx="11628783" cy="5509200"/>
          </a:xfrm>
          <a:prstGeom prst="rect">
            <a:avLst/>
          </a:prstGeom>
        </p:spPr>
        <p:txBody>
          <a:bodyPr wrap="square">
            <a:spAutoFit/>
          </a:bodyPr>
          <a:lstStyle/>
          <a:p>
            <a:pPr marL="457200" indent="-457200" algn="just">
              <a:buClr>
                <a:srgbClr val="FFC000"/>
              </a:buClr>
              <a:buFontTx/>
              <a:buChar char="☆"/>
            </a:pPr>
            <a:r>
              <a:rPr lang="ja-JP" altLang="en-US" sz="3200" dirty="0"/>
              <a:t>租税を支払うことを国民に納得させ、国家・地方自治体に十分な収入をもたらすことを保証するための、徴税権力の側のイデオロギー（思想）。</a:t>
            </a:r>
            <a:endParaRPr lang="en-US" altLang="ja-JP" sz="3200" dirty="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en-US" sz="3200" dirty="0"/>
              <a:t>歴史的に二つが主張されてきた。 </a:t>
            </a:r>
            <a:endParaRPr lang="en-US" altLang="ja-JP" sz="3200" dirty="0" smtClean="0"/>
          </a:p>
          <a:p>
            <a:pPr algn="just">
              <a:buClr>
                <a:srgbClr val="FFC000"/>
              </a:buClr>
            </a:pPr>
            <a:endParaRPr lang="ja-JP" altLang="en-US" sz="3200" dirty="0"/>
          </a:p>
          <a:p>
            <a:pPr marL="457200" indent="-457200" algn="just">
              <a:buClr>
                <a:srgbClr val="FFC000"/>
              </a:buClr>
              <a:buFontTx/>
              <a:buChar char="☆"/>
            </a:pPr>
            <a:r>
              <a:rPr lang="en-US" altLang="ja-JP" sz="3200" dirty="0"/>
              <a:t>(1)</a:t>
            </a:r>
            <a:r>
              <a:rPr lang="ja-JP" altLang="en-US" sz="3200" dirty="0"/>
              <a:t>租税利益説： 租税は、国家が国民に与える利益（行政サービス）に見合う対価（租税は行政サービスの価格）</a:t>
            </a:r>
            <a:r>
              <a:rPr lang="ja-JP" altLang="en-US" sz="3200" dirty="0" smtClean="0"/>
              <a:t>。</a:t>
            </a:r>
            <a:endParaRPr lang="en-US" altLang="ja-JP" sz="3200" dirty="0" smtClean="0"/>
          </a:p>
          <a:p>
            <a:pPr algn="just">
              <a:buClr>
                <a:srgbClr val="FFC000"/>
              </a:buClr>
            </a:pPr>
            <a:endParaRPr lang="en-US" altLang="ja-JP" sz="3200" dirty="0"/>
          </a:p>
          <a:p>
            <a:pPr marL="457200" indent="-457200" algn="just">
              <a:buClr>
                <a:srgbClr val="FFC000"/>
              </a:buClr>
              <a:buFontTx/>
              <a:buChar char="☆"/>
            </a:pPr>
            <a:r>
              <a:rPr lang="ja-JP" altLang="en-US" sz="3200" dirty="0"/>
              <a:t>商品経済的（市場的）な説明であり、資本主義社会に適合的な</a:t>
            </a:r>
            <a:r>
              <a:rPr lang="ja-JP" altLang="en-US" sz="3200" dirty="0" smtClean="0"/>
              <a:t>考え方。</a:t>
            </a:r>
            <a:endParaRPr lang="ja-JP" altLang="en-US" sz="3200" dirty="0"/>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377687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63217" y="226080"/>
            <a:ext cx="11125199" cy="6186309"/>
          </a:xfrm>
          <a:prstGeom prst="rect">
            <a:avLst/>
          </a:prstGeom>
        </p:spPr>
        <p:txBody>
          <a:bodyPr wrap="square">
            <a:spAutoFit/>
          </a:bodyPr>
          <a:lstStyle/>
          <a:p>
            <a:pPr marL="285750" indent="-285750">
              <a:buClr>
                <a:srgbClr val="FFC000"/>
              </a:buClr>
              <a:buFontTx/>
              <a:buChar char="☆"/>
            </a:pPr>
            <a:r>
              <a:rPr lang="ja-JP" altLang="en-US" sz="3600" dirty="0">
                <a:solidFill>
                  <a:srgbClr val="FFC000"/>
                </a:solidFill>
              </a:rPr>
              <a:t>アングロサクソン</a:t>
            </a:r>
            <a:r>
              <a:rPr lang="ja-JP" altLang="en-US" sz="3600" dirty="0"/>
              <a:t>系の財政論で主張</a:t>
            </a:r>
            <a:r>
              <a:rPr lang="ja-JP" altLang="en-US" sz="3600" dirty="0" smtClean="0"/>
              <a:t>。</a:t>
            </a:r>
            <a:endParaRPr lang="en-US" altLang="ja-JP" sz="3600" dirty="0" smtClean="0"/>
          </a:p>
          <a:p>
            <a:pPr marL="285750" indent="-285750">
              <a:buClr>
                <a:srgbClr val="FFC000"/>
              </a:buClr>
              <a:buFontTx/>
              <a:buChar char="☆"/>
            </a:pPr>
            <a:endParaRPr lang="en-US" altLang="ja-JP" sz="3600" dirty="0"/>
          </a:p>
          <a:p>
            <a:pPr marL="285750" indent="-285750">
              <a:buClr>
                <a:srgbClr val="FFC000"/>
              </a:buClr>
              <a:buFontTx/>
              <a:buChar char="☆"/>
            </a:pPr>
            <a:r>
              <a:rPr lang="ja-JP" altLang="en-US" sz="3600" dirty="0"/>
              <a:t>ホッブスやロック以来の社会契約説的国家観（国家は市民の契約により成立するという説）が背後にある</a:t>
            </a:r>
            <a:r>
              <a:rPr lang="ja-JP" altLang="en-US" sz="3600" dirty="0" smtClean="0"/>
              <a:t>。</a:t>
            </a:r>
            <a:endParaRPr lang="en-US" altLang="ja-JP" sz="3600" dirty="0" smtClean="0"/>
          </a:p>
          <a:p>
            <a:pPr>
              <a:buClr>
                <a:srgbClr val="FFC000"/>
              </a:buClr>
            </a:pPr>
            <a:endParaRPr lang="en-US" altLang="ja-JP" sz="3600" dirty="0"/>
          </a:p>
          <a:p>
            <a:pPr marL="285750" indent="-285750">
              <a:buClr>
                <a:srgbClr val="FFC000"/>
              </a:buClr>
              <a:buFontTx/>
              <a:buChar char="☆"/>
            </a:pPr>
            <a:r>
              <a:rPr lang="ja-JP" altLang="en-US" sz="3600" dirty="0"/>
              <a:t>問題点は、租税が国家権力により強制的に徴収されるものであることと、利益（行政サービス）が数量化できない</a:t>
            </a:r>
            <a:r>
              <a:rPr lang="ja-JP" altLang="en-US" sz="3600" dirty="0" smtClean="0"/>
              <a:t>。</a:t>
            </a:r>
            <a:endParaRPr lang="en-US" altLang="ja-JP" sz="3600" dirty="0" smtClean="0"/>
          </a:p>
          <a:p>
            <a:pPr>
              <a:buClr>
                <a:srgbClr val="FFC000"/>
              </a:buClr>
            </a:pPr>
            <a:endParaRPr lang="en-US" altLang="ja-JP" sz="3600" dirty="0"/>
          </a:p>
          <a:p>
            <a:pPr marL="285750" indent="-285750">
              <a:buClr>
                <a:srgbClr val="FFC000"/>
              </a:buClr>
              <a:buFontTx/>
              <a:buChar char="☆"/>
            </a:pPr>
            <a:r>
              <a:rPr lang="ja-JP" altLang="en-US" sz="3600" dirty="0"/>
              <a:t>結果、徴税権力の正当化で、国民の側は納税者の権利を主張。</a:t>
            </a:r>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217886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0719" y="312290"/>
            <a:ext cx="6337645" cy="646331"/>
          </a:xfrm>
          <a:prstGeom prst="rect">
            <a:avLst/>
          </a:prstGeom>
        </p:spPr>
        <p:txBody>
          <a:bodyPr wrap="square">
            <a:spAutoFit/>
          </a:bodyPr>
          <a:lstStyle/>
          <a:p>
            <a:r>
              <a:rPr lang="ja-JP" altLang="en-US" sz="3600" dirty="0">
                <a:solidFill>
                  <a:srgbClr val="FFC000"/>
                </a:solidFill>
              </a:rPr>
              <a:t>アングロサクソン</a:t>
            </a:r>
          </a:p>
        </p:txBody>
      </p:sp>
      <p:sp>
        <p:nvSpPr>
          <p:cNvPr id="3" name="正方形/長方形 2"/>
          <p:cNvSpPr/>
          <p:nvPr/>
        </p:nvSpPr>
        <p:spPr>
          <a:xfrm>
            <a:off x="460719" y="1438654"/>
            <a:ext cx="10898155" cy="4031873"/>
          </a:xfrm>
          <a:prstGeom prst="rect">
            <a:avLst/>
          </a:prstGeom>
        </p:spPr>
        <p:txBody>
          <a:bodyPr wrap="square">
            <a:spAutoFit/>
          </a:bodyPr>
          <a:lstStyle/>
          <a:p>
            <a:pPr marL="457200" indent="-457200" algn="just">
              <a:buClr>
                <a:srgbClr val="FFC000"/>
              </a:buClr>
              <a:buFontTx/>
              <a:buChar char="☆"/>
            </a:pPr>
            <a:r>
              <a:rPr lang="ja-JP" altLang="en-US" sz="3200" dirty="0"/>
              <a:t>アングロサクソン人　</a:t>
            </a:r>
            <a:r>
              <a:rPr lang="en-US" altLang="ja-JP" sz="3200" dirty="0"/>
              <a:t>5</a:t>
            </a:r>
            <a:r>
              <a:rPr lang="ja-JP" altLang="en-US" sz="3200" dirty="0"/>
              <a:t>世紀頃、現在のドイツ北岸、南部よりグレートブリテン島に侵入してきたアングル人、ジュート人、サクソン人のゲルマン系の</a:t>
            </a:r>
            <a:r>
              <a:rPr lang="en-US" altLang="ja-JP" sz="3200" dirty="0"/>
              <a:t>3</a:t>
            </a:r>
            <a:r>
              <a:rPr lang="ja-JP" altLang="en-US" sz="3200" dirty="0" err="1"/>
              <a:t>つの</a:t>
            </a:r>
            <a:r>
              <a:rPr lang="ja-JP" altLang="en-US" sz="3200" dirty="0"/>
              <a:t>部族の総称</a:t>
            </a:r>
            <a:r>
              <a:rPr lang="ja-JP" altLang="en-US" sz="3200" dirty="0" smtClean="0"/>
              <a:t>。</a:t>
            </a:r>
            <a:endParaRPr lang="en-US" altLang="ja-JP" sz="3200" dirty="0" smtClean="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en-US" sz="3200" dirty="0"/>
              <a:t>この中でアングル人が、イングランド人としてイングランドの基礎を築いた。現在のイギリス国民の多数を占める</a:t>
            </a:r>
            <a:r>
              <a:rPr lang="ja-JP" altLang="en-US" sz="3200" dirty="0" smtClean="0"/>
              <a:t>。</a:t>
            </a:r>
            <a:endParaRPr lang="en-US" altLang="ja-JP" sz="3200" dirty="0" smtClean="0"/>
          </a:p>
          <a:p>
            <a:pPr algn="just">
              <a:buClr>
                <a:srgbClr val="FFC000"/>
              </a:buClr>
            </a:pPr>
            <a:endParaRPr lang="ja-JP" altLang="en-US" sz="3200" dirty="0"/>
          </a:p>
          <a:p>
            <a:pPr marL="457200" indent="-457200" algn="just">
              <a:buClr>
                <a:srgbClr val="FFC000"/>
              </a:buClr>
              <a:buFontTx/>
              <a:buChar char="☆"/>
            </a:pPr>
            <a:r>
              <a:rPr lang="ja-JP" altLang="en-US" sz="3200" dirty="0"/>
              <a:t>イギリス国民およびイギリス系の人々やその子孫</a:t>
            </a:r>
            <a:r>
              <a:rPr lang="ja-JP" altLang="en-US" sz="3200" dirty="0" smtClean="0"/>
              <a:t>。</a:t>
            </a:r>
            <a:endParaRPr lang="ja-JP" altLang="en-US" sz="2000" dirty="0">
              <a:solidFill>
                <a:srgbClr val="FF0000"/>
              </a:solidFill>
            </a:endParaRPr>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30689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387626" y="291686"/>
            <a:ext cx="10353675" cy="533400"/>
          </a:xfrm>
        </p:spPr>
        <p:txBody>
          <a:bodyPr>
            <a:normAutofit fontScale="90000"/>
          </a:bodyPr>
          <a:lstStyle/>
          <a:p>
            <a:r>
              <a:rPr kumimoji="1" lang="ja-JP" altLang="en-US" dirty="0"/>
              <a:t>目次</a:t>
            </a:r>
          </a:p>
        </p:txBody>
      </p:sp>
      <p:sp>
        <p:nvSpPr>
          <p:cNvPr id="5" name="正方形/長方形 4"/>
          <p:cNvSpPr/>
          <p:nvPr/>
        </p:nvSpPr>
        <p:spPr>
          <a:xfrm>
            <a:off x="823688" y="1097481"/>
            <a:ext cx="10854790" cy="5355312"/>
          </a:xfrm>
          <a:prstGeom prst="rect">
            <a:avLst/>
          </a:prstGeom>
        </p:spPr>
        <p:txBody>
          <a:bodyPr wrap="square">
            <a:spAutoFit/>
          </a:bodyPr>
          <a:lstStyle/>
          <a:p>
            <a:r>
              <a:rPr lang="ja-JP" altLang="en-US" sz="3600" dirty="0">
                <a:hlinkClick r:id="rId2" action="ppaction://hlinksldjump"/>
              </a:rPr>
              <a:t>第</a:t>
            </a:r>
            <a:r>
              <a:rPr lang="en-US" altLang="ja-JP" sz="3600" dirty="0">
                <a:hlinkClick r:id="rId2" action="ppaction://hlinksldjump"/>
              </a:rPr>
              <a:t>1</a:t>
            </a:r>
            <a:r>
              <a:rPr lang="ja-JP" altLang="en-US" sz="3600" dirty="0">
                <a:hlinkClick r:id="rId2" action="ppaction://hlinksldjump"/>
              </a:rPr>
              <a:t>章　財政学はどういう研究分野か</a:t>
            </a:r>
            <a:r>
              <a:rPr lang="ja-JP" altLang="en-US" sz="3600" dirty="0"/>
              <a:t>（経済学と財政）</a:t>
            </a:r>
            <a:endParaRPr lang="en-US" altLang="ja-JP" sz="3600" dirty="0"/>
          </a:p>
          <a:p>
            <a:r>
              <a:rPr lang="ja-JP" altLang="en-US" sz="3600" dirty="0">
                <a:hlinkClick r:id="rId3" action="ppaction://hlinksldjump"/>
              </a:rPr>
              <a:t>第</a:t>
            </a:r>
            <a:r>
              <a:rPr lang="en-US" altLang="ja-JP" sz="3600" dirty="0">
                <a:hlinkClick r:id="rId3" action="ppaction://hlinksldjump"/>
              </a:rPr>
              <a:t>2</a:t>
            </a:r>
            <a:r>
              <a:rPr lang="ja-JP" altLang="en-US" sz="3600" dirty="0">
                <a:hlinkClick r:id="rId3" action="ppaction://hlinksldjump"/>
              </a:rPr>
              <a:t>章　租税国家と財政民主主義</a:t>
            </a:r>
            <a:endParaRPr lang="en-US" altLang="ja-JP" sz="3600" dirty="0"/>
          </a:p>
          <a:p>
            <a:r>
              <a:rPr lang="ja-JP" altLang="en-US" sz="3600" dirty="0">
                <a:hlinkClick r:id="rId4" action="ppaction://hlinksldjump"/>
              </a:rPr>
              <a:t>第</a:t>
            </a:r>
            <a:r>
              <a:rPr lang="en-US" altLang="ja-JP" sz="3600" dirty="0">
                <a:hlinkClick r:id="rId4" action="ppaction://hlinksldjump"/>
              </a:rPr>
              <a:t>3</a:t>
            </a:r>
            <a:r>
              <a:rPr lang="ja-JP" altLang="en-US" sz="3600" dirty="0">
                <a:hlinkClick r:id="rId4" action="ppaction://hlinksldjump"/>
              </a:rPr>
              <a:t>章　タックス・ヘイブンを考える</a:t>
            </a:r>
            <a:endParaRPr lang="en-US" altLang="ja-JP" sz="3600" dirty="0"/>
          </a:p>
          <a:p>
            <a:r>
              <a:rPr lang="ja-JP" altLang="en-US" sz="3600" dirty="0">
                <a:hlinkClick r:id="" action="ppaction://noaction"/>
              </a:rPr>
              <a:t>第</a:t>
            </a:r>
            <a:r>
              <a:rPr lang="en-US" altLang="ja-JP" sz="3600" dirty="0">
                <a:hlinkClick r:id="" action="ppaction://noaction"/>
              </a:rPr>
              <a:t>4</a:t>
            </a:r>
            <a:r>
              <a:rPr lang="ja-JP" altLang="en-US" sz="3600" dirty="0">
                <a:hlinkClick r:id="" action="ppaction://noaction"/>
              </a:rPr>
              <a:t>章　国際機関と財政</a:t>
            </a:r>
            <a:endParaRPr lang="en-US" altLang="ja-JP" sz="3600" dirty="0"/>
          </a:p>
          <a:p>
            <a:r>
              <a:rPr lang="ja-JP" altLang="en-US" sz="3600" dirty="0"/>
              <a:t>　</a:t>
            </a:r>
            <a:endParaRPr lang="en-US" altLang="ja-JP" sz="3600" dirty="0"/>
          </a:p>
          <a:p>
            <a:r>
              <a:rPr lang="ja-JP" altLang="en-US" sz="3600" dirty="0"/>
              <a:t>第５章　電源三法交付金と原発（エネルギーと財政）</a:t>
            </a:r>
            <a:endParaRPr lang="en-US" altLang="ja-JP" sz="3600" dirty="0"/>
          </a:p>
          <a:p>
            <a:r>
              <a:rPr lang="ja-JP" altLang="en-US" sz="3600" dirty="0"/>
              <a:t>第６章　思いやり予算・基地交付金と基地問題</a:t>
            </a:r>
            <a:endParaRPr lang="en-US" altLang="ja-JP" sz="3600" dirty="0"/>
          </a:p>
          <a:p>
            <a:r>
              <a:rPr lang="ja-JP" altLang="en-US" sz="3600" dirty="0"/>
              <a:t>第７章　オリンピックと</a:t>
            </a:r>
            <a:r>
              <a:rPr lang="ja-JP" altLang="en-US" sz="3600" dirty="0" smtClean="0"/>
              <a:t>財政</a:t>
            </a:r>
            <a:endParaRPr lang="en-US" altLang="ja-JP" sz="3600" dirty="0"/>
          </a:p>
          <a:p>
            <a:endParaRPr lang="en-US" altLang="ja-JP" sz="3600" dirty="0"/>
          </a:p>
          <a:p>
            <a:endParaRPr lang="ja-JP" altLang="en-US"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116094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20</a:t>
            </a:fld>
            <a:endParaRPr lang="en-US" dirty="0"/>
          </a:p>
        </p:txBody>
      </p:sp>
      <p:sp>
        <p:nvSpPr>
          <p:cNvPr id="3" name="正方形/長方形 2"/>
          <p:cNvSpPr/>
          <p:nvPr/>
        </p:nvSpPr>
        <p:spPr>
          <a:xfrm>
            <a:off x="553277" y="354640"/>
            <a:ext cx="11254409" cy="6186309"/>
          </a:xfrm>
          <a:prstGeom prst="rect">
            <a:avLst/>
          </a:prstGeom>
        </p:spPr>
        <p:txBody>
          <a:bodyPr wrap="square">
            <a:spAutoFit/>
          </a:bodyPr>
          <a:lstStyle/>
          <a:p>
            <a:pPr marL="457200" indent="-457200" algn="just">
              <a:buClr>
                <a:srgbClr val="FFC000"/>
              </a:buClr>
              <a:buFontTx/>
              <a:buChar char="☆"/>
            </a:pPr>
            <a:r>
              <a:rPr lang="ja-JP" altLang="en-US" sz="3600" dirty="0" smtClean="0"/>
              <a:t>英語</a:t>
            </a:r>
            <a:r>
              <a:rPr lang="ja-JP" altLang="en-US" sz="3600" dirty="0"/>
              <a:t>を国語・公用語とする白人主流派の先進国であるイギリス、アメリカ合衆国、カナダ、オーストラリア、ニュージーランド（稀にアイルランドと南アフリカ共和国を含む）アングロ・サクソン諸国と呼ぶ</a:t>
            </a:r>
            <a:r>
              <a:rPr lang="ja-JP" altLang="en-US" sz="3600" dirty="0" smtClean="0"/>
              <a:t>。</a:t>
            </a:r>
            <a:endParaRPr lang="en-US" altLang="ja-JP" sz="3600" dirty="0" smtClean="0"/>
          </a:p>
          <a:p>
            <a:pPr marL="457200" indent="-457200" algn="just">
              <a:buClr>
                <a:srgbClr val="FFC000"/>
              </a:buClr>
              <a:buFontTx/>
              <a:buChar char="☆"/>
            </a:pPr>
            <a:endParaRPr lang="en-US" altLang="ja-JP" sz="3600" dirty="0">
              <a:solidFill>
                <a:srgbClr val="FF0000"/>
              </a:solidFill>
            </a:endParaRPr>
          </a:p>
          <a:p>
            <a:pPr marL="457200" indent="-457200" algn="just">
              <a:buClr>
                <a:srgbClr val="FFC000"/>
              </a:buClr>
              <a:buFontTx/>
              <a:buChar char="☆"/>
            </a:pPr>
            <a:r>
              <a:rPr lang="ja-JP" altLang="en-US" sz="3600" dirty="0" smtClean="0"/>
              <a:t>現代の民主主義の基礎は、これら諸国によって作られた。</a:t>
            </a:r>
            <a:endParaRPr lang="en-US" altLang="ja-JP" sz="3600" dirty="0" smtClean="0"/>
          </a:p>
          <a:p>
            <a:pPr marL="457200" indent="-457200" algn="just">
              <a:buClr>
                <a:srgbClr val="FFC000"/>
              </a:buClr>
              <a:buFontTx/>
              <a:buChar char="☆"/>
            </a:pPr>
            <a:endParaRPr lang="en-US" altLang="ja-JP" sz="3600" dirty="0"/>
          </a:p>
          <a:p>
            <a:pPr marL="457200" indent="-457200" algn="just">
              <a:buClr>
                <a:srgbClr val="FFC000"/>
              </a:buClr>
              <a:buFontTx/>
              <a:buChar char="☆"/>
            </a:pPr>
            <a:r>
              <a:rPr lang="ja-JP" altLang="en-US" sz="3600" dirty="0" smtClean="0"/>
              <a:t>日本の民主主義は、後発の未熟で未完成なそれ。→</a:t>
            </a:r>
            <a:r>
              <a:rPr lang="en-US" altLang="ja-JP" sz="3600" dirty="0" smtClean="0"/>
              <a:t>2016</a:t>
            </a:r>
            <a:r>
              <a:rPr lang="ja-JP" altLang="en-US" sz="3600" dirty="0" err="1" smtClean="0"/>
              <a:t>．</a:t>
            </a:r>
            <a:r>
              <a:rPr lang="en-US" altLang="ja-JP" sz="3600" dirty="0" smtClean="0"/>
              <a:t>6</a:t>
            </a:r>
            <a:r>
              <a:rPr lang="ja-JP" altLang="en-US" sz="3600" dirty="0" smtClean="0"/>
              <a:t>　豊中市の国有地の大幅値引売却。売却文書改ざん。</a:t>
            </a:r>
            <a:endParaRPr lang="ja-JP" altLang="en-US" sz="1200" dirty="0"/>
          </a:p>
        </p:txBody>
      </p:sp>
    </p:spTree>
    <p:extLst>
      <p:ext uri="{BB962C8B-B14F-4D97-AF65-F5344CB8AC3E}">
        <p14:creationId xmlns:p14="http://schemas.microsoft.com/office/powerpoint/2010/main" val="268647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0478" y="235764"/>
            <a:ext cx="11204712" cy="6986528"/>
          </a:xfrm>
          <a:prstGeom prst="rect">
            <a:avLst/>
          </a:prstGeom>
        </p:spPr>
        <p:txBody>
          <a:bodyPr wrap="square">
            <a:spAutoFit/>
          </a:bodyPr>
          <a:lstStyle/>
          <a:p>
            <a:pPr marL="457200" indent="-457200" algn="just">
              <a:buClr>
                <a:srgbClr val="FFC000"/>
              </a:buClr>
              <a:buFontTx/>
              <a:buChar char="☆"/>
            </a:pPr>
            <a:r>
              <a:rPr lang="en-US" altLang="ja-JP" sz="3200" dirty="0"/>
              <a:t>(2)</a:t>
            </a:r>
            <a:r>
              <a:rPr lang="ja-JP" altLang="en-US" sz="3200" dirty="0"/>
              <a:t>租税義務説：国家は、人間にとって必然的存在であり、全体利益を追求する家父長的保護機関であるという</a:t>
            </a:r>
            <a:r>
              <a:rPr lang="ja-JP" altLang="en-US" sz="3200" dirty="0">
                <a:solidFill>
                  <a:srgbClr val="FFC000"/>
                </a:solidFill>
              </a:rPr>
              <a:t>国家有機体説</a:t>
            </a:r>
            <a:r>
              <a:rPr lang="ja-JP" altLang="en-US" sz="3200" dirty="0"/>
              <a:t>による</a:t>
            </a:r>
            <a:r>
              <a:rPr lang="ja-JP" altLang="en-US" sz="3200" dirty="0" smtClean="0"/>
              <a:t>。</a:t>
            </a:r>
            <a:endParaRPr lang="en-US" altLang="ja-JP" sz="3200" dirty="0" smtClean="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en-US" sz="3200" dirty="0"/>
              <a:t>国家の存立に必要な経費を賄うための賦課であり、国家有機体（共同体）の構成員である国民が、それを支払うのは</a:t>
            </a:r>
            <a:r>
              <a:rPr lang="ja-JP" altLang="en-US" sz="3200" dirty="0">
                <a:solidFill>
                  <a:srgbClr val="FFC000"/>
                </a:solidFill>
              </a:rPr>
              <a:t>当然の義務</a:t>
            </a:r>
            <a:r>
              <a:rPr lang="ja-JP" altLang="en-US" sz="3200" dirty="0" smtClean="0"/>
              <a:t>。</a:t>
            </a:r>
            <a:endParaRPr lang="en-US" altLang="ja-JP" sz="3200" dirty="0" smtClean="0"/>
          </a:p>
          <a:p>
            <a:pPr algn="just">
              <a:buClr>
                <a:srgbClr val="FFC000"/>
              </a:buClr>
            </a:pPr>
            <a:endParaRPr lang="en-US" altLang="ja-JP" sz="3200" dirty="0" smtClean="0"/>
          </a:p>
          <a:p>
            <a:pPr marL="457200" indent="-457200" algn="just">
              <a:buClr>
                <a:srgbClr val="FFC000"/>
              </a:buClr>
              <a:buFontTx/>
              <a:buChar char="☆"/>
            </a:pPr>
            <a:r>
              <a:rPr lang="ja-JP" altLang="en-US" sz="3200" dirty="0" smtClean="0"/>
              <a:t>イギリス</a:t>
            </a:r>
            <a:r>
              <a:rPr lang="ja-JP" altLang="en-US" sz="3200" dirty="0"/>
              <a:t>に対し後発国だった</a:t>
            </a:r>
            <a:r>
              <a:rPr lang="ja-JP" altLang="en-US" sz="3200" dirty="0">
                <a:solidFill>
                  <a:srgbClr val="FFC000"/>
                </a:solidFill>
              </a:rPr>
              <a:t>ドイツ</a:t>
            </a:r>
            <a:r>
              <a:rPr lang="ja-JP" altLang="en-US" sz="3200" dirty="0"/>
              <a:t>や</a:t>
            </a:r>
            <a:r>
              <a:rPr lang="ja-JP" altLang="en-US" sz="3200" dirty="0">
                <a:solidFill>
                  <a:srgbClr val="FFC000"/>
                </a:solidFill>
              </a:rPr>
              <a:t>現代国家</a:t>
            </a:r>
            <a:r>
              <a:rPr lang="ja-JP" altLang="en-US" sz="3200" dirty="0"/>
              <a:t>において主張される</a:t>
            </a:r>
            <a:r>
              <a:rPr lang="ja-JP" altLang="en-US" sz="3200" dirty="0" smtClean="0"/>
              <a:t>。</a:t>
            </a:r>
            <a:endParaRPr lang="en-US" altLang="ja-JP" sz="3200" dirty="0" smtClean="0"/>
          </a:p>
          <a:p>
            <a:pPr algn="just">
              <a:buClr>
                <a:srgbClr val="FFC000"/>
              </a:buClr>
            </a:pPr>
            <a:endParaRPr lang="en-US" altLang="ja-JP" sz="3200" dirty="0"/>
          </a:p>
          <a:p>
            <a:pPr marL="457200" indent="-457200" algn="just">
              <a:buClr>
                <a:srgbClr val="FFC000"/>
              </a:buClr>
              <a:buFontTx/>
              <a:buChar char="☆"/>
            </a:pPr>
            <a:r>
              <a:rPr lang="ja-JP" altLang="en-US" sz="3200" dirty="0"/>
              <a:t>大きな国家活動と重い租税負担が背景に。 </a:t>
            </a:r>
            <a:endParaRPr lang="en-US" altLang="ja-JP" sz="3200" dirty="0"/>
          </a:p>
          <a:p>
            <a:pPr marL="457200" indent="-457200" algn="just">
              <a:buClr>
                <a:srgbClr val="FFC000"/>
              </a:buClr>
              <a:buFontTx/>
              <a:buChar char="☆"/>
            </a:pPr>
            <a:r>
              <a:rPr lang="ja-JP" altLang="en-US" sz="3200" dirty="0"/>
              <a:t>国家による国民の支配に結びつきやすい</a:t>
            </a:r>
            <a:r>
              <a:rPr lang="ja-JP" altLang="en-US" sz="3200" dirty="0" smtClean="0"/>
              <a:t>。</a:t>
            </a:r>
            <a:r>
              <a:rPr lang="ja-JP" altLang="en-US" sz="1600" dirty="0" smtClean="0">
                <a:solidFill>
                  <a:srgbClr val="FF0000"/>
                </a:solidFill>
              </a:rPr>
              <a:t>今日はここまで</a:t>
            </a:r>
            <a:r>
              <a:rPr lang="en-US" altLang="ja-JP" sz="1600" dirty="0" smtClean="0">
                <a:solidFill>
                  <a:srgbClr val="FF0000"/>
                </a:solidFill>
              </a:rPr>
              <a:t>4.24</a:t>
            </a:r>
            <a:endParaRPr lang="en-US" altLang="ja-JP" sz="1600" dirty="0">
              <a:solidFill>
                <a:srgbClr val="FF0000"/>
              </a:solidFill>
            </a:endParaRPr>
          </a:p>
          <a:p>
            <a:pPr algn="just"/>
            <a:endParaRPr lang="ja-JP" altLang="en-US" sz="3200"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9210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6746" y="831368"/>
            <a:ext cx="11251095" cy="4524315"/>
          </a:xfrm>
          <a:prstGeom prst="rect">
            <a:avLst/>
          </a:prstGeom>
        </p:spPr>
        <p:txBody>
          <a:bodyPr wrap="square">
            <a:spAutoFit/>
          </a:bodyPr>
          <a:lstStyle/>
          <a:p>
            <a:pPr marL="571500" indent="-571500" algn="just">
              <a:buClr>
                <a:srgbClr val="FFC000"/>
              </a:buClr>
              <a:buFontTx/>
              <a:buChar char="☆"/>
            </a:pPr>
            <a:r>
              <a:rPr lang="ja-JP" altLang="en-US" sz="3600" dirty="0"/>
              <a:t>租税の根拠としては、どちらかが正しいというのではなく、両面あると考える</a:t>
            </a:r>
            <a:r>
              <a:rPr lang="ja-JP" altLang="en-US" sz="3600" dirty="0" smtClean="0"/>
              <a:t>べき。</a:t>
            </a:r>
            <a:r>
              <a:rPr lang="ja-JP" altLang="en-US" sz="3600" dirty="0"/>
              <a:t>利益説と義務説の相互</a:t>
            </a:r>
            <a:r>
              <a:rPr lang="ja-JP" altLang="en-US" sz="3600" dirty="0" smtClean="0"/>
              <a:t>補完</a:t>
            </a:r>
            <a:endParaRPr lang="en-US" altLang="ja-JP" sz="3600" dirty="0" smtClean="0"/>
          </a:p>
          <a:p>
            <a:pPr algn="just">
              <a:buClr>
                <a:srgbClr val="FFC000"/>
              </a:buClr>
            </a:pPr>
            <a:endParaRPr lang="en-US" altLang="ja-JP" sz="3600" dirty="0"/>
          </a:p>
          <a:p>
            <a:pPr marL="571500" indent="-571500" algn="just">
              <a:buClr>
                <a:srgbClr val="FFC000"/>
              </a:buClr>
              <a:buFontTx/>
              <a:buChar char="☆"/>
            </a:pPr>
            <a:r>
              <a:rPr lang="ja-JP" altLang="en-US" sz="3600" dirty="0"/>
              <a:t>一般的利益に対し一般的な対価ないし負担という点でみると利益説の説明が有効であるが</a:t>
            </a:r>
            <a:r>
              <a:rPr lang="ja-JP" altLang="en-US" sz="3600" dirty="0" smtClean="0"/>
              <a:t>、</a:t>
            </a:r>
            <a:endParaRPr lang="en-US" altLang="ja-JP" sz="3600" dirty="0" smtClean="0"/>
          </a:p>
          <a:p>
            <a:pPr algn="just">
              <a:buClr>
                <a:srgbClr val="FFC000"/>
              </a:buClr>
            </a:pPr>
            <a:endParaRPr lang="en-US" altLang="ja-JP" sz="3600" dirty="0"/>
          </a:p>
          <a:p>
            <a:pPr marL="571500" indent="-571500" algn="just">
              <a:buClr>
                <a:srgbClr val="FFC000"/>
              </a:buClr>
              <a:buFontTx/>
              <a:buChar char="☆"/>
            </a:pPr>
            <a:r>
              <a:rPr lang="ja-JP" altLang="en-US" sz="3600" dirty="0"/>
              <a:t>その負担は法により義務づけられており、個人が利益なしといって拒否できないという点では</a:t>
            </a:r>
            <a:r>
              <a:rPr lang="ja-JP" altLang="en-US" sz="3600" dirty="0" smtClean="0"/>
              <a:t>義務説</a:t>
            </a:r>
            <a:endParaRPr lang="ja-JP" altLang="en-US" sz="3600"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157244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23</a:t>
            </a:fld>
            <a:endParaRPr lang="en-US" dirty="0"/>
          </a:p>
        </p:txBody>
      </p:sp>
      <p:sp>
        <p:nvSpPr>
          <p:cNvPr id="4" name="正方形/長方形 3"/>
          <p:cNvSpPr/>
          <p:nvPr/>
        </p:nvSpPr>
        <p:spPr>
          <a:xfrm>
            <a:off x="960781" y="454679"/>
            <a:ext cx="10200861" cy="3539430"/>
          </a:xfrm>
          <a:prstGeom prst="rect">
            <a:avLst/>
          </a:prstGeom>
        </p:spPr>
        <p:txBody>
          <a:bodyPr wrap="square">
            <a:spAutoFit/>
          </a:bodyPr>
          <a:lstStyle/>
          <a:p>
            <a:pPr marL="457200" indent="-457200">
              <a:buFont typeface="Arial" panose="020B0604020202020204" pitchFamily="34" charset="0"/>
              <a:buChar char="•"/>
            </a:pPr>
            <a:r>
              <a:rPr lang="ja-JP" altLang="en-US" sz="3200" dirty="0" smtClean="0"/>
              <a:t>この</a:t>
            </a:r>
            <a:r>
              <a:rPr lang="ja-JP" altLang="en-US" sz="3200" dirty="0"/>
              <a:t>考えは徴税権力の正当化になりやすく、納税者の権利を正当化すべき</a:t>
            </a:r>
            <a:r>
              <a:rPr lang="ja-JP" altLang="en-US" sz="3200" dirty="0" smtClean="0"/>
              <a:t>。</a:t>
            </a:r>
            <a:endParaRPr lang="en-US" altLang="ja-JP" sz="3200" dirty="0" smtClean="0"/>
          </a:p>
          <a:p>
            <a:pPr marL="457200" indent="-457200">
              <a:buFont typeface="Arial" panose="020B0604020202020204" pitchFamily="34" charset="0"/>
              <a:buChar char="•"/>
            </a:pPr>
            <a:endParaRPr lang="ja-JP" altLang="en-US" sz="3200" dirty="0"/>
          </a:p>
          <a:p>
            <a:pPr marL="457200" indent="-457200">
              <a:buFont typeface="Arial" panose="020B0604020202020204" pitchFamily="34" charset="0"/>
              <a:buChar char="•"/>
            </a:pPr>
            <a:r>
              <a:rPr lang="ja-JP" altLang="en-US" sz="3200" dirty="0"/>
              <a:t>→国家・自治体行政が真に役に立っているか→負担の在り方を</a:t>
            </a:r>
            <a:r>
              <a:rPr lang="ja-JP" altLang="en-US" sz="3200" dirty="0" smtClean="0"/>
              <a:t>考える</a:t>
            </a:r>
            <a:endParaRPr lang="en-US" altLang="ja-JP" sz="3200" dirty="0" smtClean="0"/>
          </a:p>
          <a:p>
            <a:pPr marL="457200" indent="-457200">
              <a:buFont typeface="Arial" panose="020B0604020202020204" pitchFamily="34" charset="0"/>
              <a:buChar char="•"/>
            </a:pPr>
            <a:endParaRPr lang="ja-JP" altLang="en-US" sz="3200" dirty="0"/>
          </a:p>
          <a:p>
            <a:pPr marL="457200" indent="-457200">
              <a:buFont typeface="Arial" panose="020B0604020202020204" pitchFamily="34" charset="0"/>
              <a:buChar char="•"/>
            </a:pPr>
            <a:r>
              <a:rPr lang="en-US" altLang="ja-JP" sz="3200" dirty="0"/>
              <a:t>No→</a:t>
            </a:r>
            <a:r>
              <a:rPr lang="ja-JP" altLang="en-US" sz="3200" dirty="0"/>
              <a:t>行政サービスの改善</a:t>
            </a:r>
          </a:p>
        </p:txBody>
      </p:sp>
    </p:spTree>
    <p:extLst>
      <p:ext uri="{BB962C8B-B14F-4D97-AF65-F5344CB8AC3E}">
        <p14:creationId xmlns:p14="http://schemas.microsoft.com/office/powerpoint/2010/main" val="33721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6638" y="193020"/>
            <a:ext cx="6253005" cy="646331"/>
          </a:xfrm>
          <a:prstGeom prst="rect">
            <a:avLst/>
          </a:prstGeom>
        </p:spPr>
        <p:txBody>
          <a:bodyPr wrap="square">
            <a:spAutoFit/>
          </a:bodyPr>
          <a:lstStyle/>
          <a:p>
            <a:r>
              <a:rPr lang="en-US" altLang="ja-JP" sz="3600" dirty="0">
                <a:solidFill>
                  <a:srgbClr val="FFC000"/>
                </a:solidFill>
              </a:rPr>
              <a:t>A</a:t>
            </a:r>
            <a:r>
              <a:rPr lang="ja-JP" altLang="en-US" sz="3600" dirty="0">
                <a:solidFill>
                  <a:srgbClr val="FFC000"/>
                </a:solidFill>
              </a:rPr>
              <a:t>・スミスの神の見えざる手</a:t>
            </a:r>
          </a:p>
        </p:txBody>
      </p:sp>
      <p:sp>
        <p:nvSpPr>
          <p:cNvPr id="3" name="正方形/長方形 2"/>
          <p:cNvSpPr/>
          <p:nvPr/>
        </p:nvSpPr>
        <p:spPr>
          <a:xfrm>
            <a:off x="417443" y="1517518"/>
            <a:ext cx="11002618" cy="4031873"/>
          </a:xfrm>
          <a:prstGeom prst="rect">
            <a:avLst/>
          </a:prstGeom>
        </p:spPr>
        <p:txBody>
          <a:bodyPr wrap="square">
            <a:spAutoFit/>
          </a:bodyPr>
          <a:lstStyle/>
          <a:p>
            <a:pPr marL="457200" indent="-457200" algn="just">
              <a:buClr>
                <a:srgbClr val="FFC000"/>
              </a:buClr>
              <a:buFontTx/>
              <a:buChar char="☆"/>
            </a:pPr>
            <a:r>
              <a:rPr lang="ja-JP" altLang="en-US" sz="3200" dirty="0"/>
              <a:t>（神の）見えざる手→この世の中のことは、本来的に自由でありたい個人の「利己心」を自由に伸ばすことでうまくいく</a:t>
            </a:r>
            <a:r>
              <a:rPr lang="ja-JP" altLang="en-US" sz="3200" dirty="0" smtClean="0"/>
              <a:t>。</a:t>
            </a:r>
            <a:endParaRPr lang="en-US" altLang="ja-JP" sz="3200" dirty="0" smtClean="0"/>
          </a:p>
          <a:p>
            <a:pPr algn="just">
              <a:buClr>
                <a:srgbClr val="FFC000"/>
              </a:buClr>
            </a:pPr>
            <a:endParaRPr lang="ja-JP" altLang="en-US" sz="3200" dirty="0"/>
          </a:p>
          <a:p>
            <a:pPr marL="457200" indent="-457200" algn="just">
              <a:buClr>
                <a:srgbClr val="FFC000"/>
              </a:buClr>
              <a:buFontTx/>
              <a:buChar char="☆"/>
            </a:pPr>
            <a:r>
              <a:rPr lang="ja-JP" altLang="en-US" sz="3200" dirty="0"/>
              <a:t>だから、政府は、この「見えざる手」によって導かれる自由な経済活動に干渉することを、できるだけ避けるべきだ</a:t>
            </a:r>
            <a:r>
              <a:rPr lang="ja-JP" altLang="en-US" sz="3200" dirty="0" smtClean="0"/>
              <a:t>。</a:t>
            </a:r>
            <a:endParaRPr lang="en-US" altLang="ja-JP" sz="3200" dirty="0" smtClean="0"/>
          </a:p>
          <a:p>
            <a:pPr algn="just">
              <a:buClr>
                <a:srgbClr val="FFC000"/>
              </a:buClr>
            </a:pPr>
            <a:endParaRPr lang="ja-JP" altLang="en-US" sz="3200" dirty="0"/>
          </a:p>
          <a:p>
            <a:pPr marL="457200" indent="-457200" algn="just">
              <a:buClr>
                <a:srgbClr val="FFC000"/>
              </a:buClr>
              <a:buFontTx/>
              <a:buChar char="☆"/>
            </a:pPr>
            <a:r>
              <a:rPr lang="ja-JP" altLang="en-US" sz="3200" dirty="0"/>
              <a:t>→そこで政府の活動はある種の公共事業・司法・防衛に限定すべき。＝安価な</a:t>
            </a:r>
            <a:r>
              <a:rPr lang="ja-JP" altLang="en-US" sz="3200" dirty="0" smtClean="0"/>
              <a:t>政府論</a:t>
            </a:r>
            <a:endParaRPr lang="ja-JP" altLang="en-US" sz="3200" dirty="0"/>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5133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25</a:t>
            </a:fld>
            <a:endParaRPr lang="en-US" dirty="0"/>
          </a:p>
        </p:txBody>
      </p:sp>
      <p:sp>
        <p:nvSpPr>
          <p:cNvPr id="3" name="正方形/長方形 2"/>
          <p:cNvSpPr/>
          <p:nvPr/>
        </p:nvSpPr>
        <p:spPr>
          <a:xfrm>
            <a:off x="871330" y="523605"/>
            <a:ext cx="10257077" cy="5509200"/>
          </a:xfrm>
          <a:prstGeom prst="rect">
            <a:avLst/>
          </a:prstGeom>
        </p:spPr>
        <p:txBody>
          <a:bodyPr wrap="square">
            <a:spAutoFit/>
          </a:bodyPr>
          <a:lstStyle/>
          <a:p>
            <a:pPr marL="457200" indent="-457200" algn="just">
              <a:buClr>
                <a:srgbClr val="FFC000"/>
              </a:buClr>
              <a:buFontTx/>
              <a:buChar char="☆"/>
            </a:pPr>
            <a:r>
              <a:rPr lang="ja-JP" altLang="en-US" sz="3200" dirty="0" smtClean="0"/>
              <a:t>現実</a:t>
            </a:r>
            <a:r>
              <a:rPr lang="ja-JP" altLang="en-US" sz="3200" dirty="0"/>
              <a:t>は政府活動は膨張傾向</a:t>
            </a:r>
            <a:r>
              <a:rPr lang="ja-JP" altLang="en-US" sz="3200" dirty="0" smtClean="0"/>
              <a:t>をすす</a:t>
            </a:r>
            <a:r>
              <a:rPr lang="ja-JP" altLang="en-US" sz="3200" dirty="0"/>
              <a:t>む</a:t>
            </a:r>
            <a:r>
              <a:rPr lang="ja-JP" altLang="en-US" sz="3200" dirty="0" smtClean="0"/>
              <a:t>。</a:t>
            </a:r>
            <a:r>
              <a:rPr lang="ja-JP" altLang="en-US" sz="3200" dirty="0"/>
              <a:t>その意味で「安価な政府論」は政治的スローガンであった</a:t>
            </a:r>
            <a:r>
              <a:rPr lang="ja-JP" altLang="en-US" sz="3200" dirty="0" smtClean="0"/>
              <a:t>。</a:t>
            </a:r>
            <a:endParaRPr lang="en-US" altLang="ja-JP" sz="3200" dirty="0" smtClean="0"/>
          </a:p>
          <a:p>
            <a:pPr algn="just">
              <a:buClr>
                <a:srgbClr val="FFC000"/>
              </a:buClr>
            </a:pPr>
            <a:endParaRPr lang="en-US" altLang="ja-JP" sz="3200" dirty="0"/>
          </a:p>
          <a:p>
            <a:pPr marL="457200" indent="-457200" algn="just">
              <a:buClr>
                <a:srgbClr val="FFC000"/>
              </a:buClr>
              <a:buFontTx/>
              <a:buChar char="☆"/>
            </a:pPr>
            <a:r>
              <a:rPr lang="ja-JP" altLang="en-US" sz="3200" dirty="0"/>
              <a:t>→しかし現代の新自由主義経済思想（</a:t>
            </a:r>
            <a:r>
              <a:rPr lang="en-US" altLang="ja-JP" sz="3200" dirty="0"/>
              <a:t>M.</a:t>
            </a:r>
            <a:r>
              <a:rPr lang="ja-JP" altLang="en-US" sz="3200" dirty="0"/>
              <a:t>フリードマン＝シカゴ学派）に受け継がれていく</a:t>
            </a:r>
            <a:r>
              <a:rPr lang="ja-JP" altLang="en-US" sz="3200" dirty="0" smtClean="0"/>
              <a:t>。</a:t>
            </a:r>
            <a:endParaRPr lang="en-US" altLang="ja-JP" sz="3200" dirty="0" smtClean="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en-US" sz="3200" dirty="0" smtClean="0"/>
              <a:t>「安価な政府」は国民目線からでなければ意味がない。</a:t>
            </a:r>
            <a:endParaRPr lang="en-US" altLang="ja-JP" sz="3200" dirty="0" smtClean="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en-US" sz="3200" dirty="0" smtClean="0"/>
              <a:t>加計学園獣医学部の開設のように、総理の「お友だち」のために、規制緩和（国家戦略特区＝岩盤規制に穴を）を使うのは、誰のための自由主義なのか分からない。</a:t>
            </a:r>
            <a:endParaRPr lang="ja-JP" altLang="en-US" sz="3200" dirty="0"/>
          </a:p>
        </p:txBody>
      </p:sp>
    </p:spTree>
    <p:extLst>
      <p:ext uri="{BB962C8B-B14F-4D97-AF65-F5344CB8AC3E}">
        <p14:creationId xmlns:p14="http://schemas.microsoft.com/office/powerpoint/2010/main" val="4540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26</a:t>
            </a:fld>
            <a:endParaRPr lang="en-US" dirty="0"/>
          </a:p>
        </p:txBody>
      </p:sp>
      <p:sp>
        <p:nvSpPr>
          <p:cNvPr id="4" name="正方形/長方形 3"/>
          <p:cNvSpPr/>
          <p:nvPr/>
        </p:nvSpPr>
        <p:spPr>
          <a:xfrm>
            <a:off x="723900" y="316636"/>
            <a:ext cx="10401300" cy="6001643"/>
          </a:xfrm>
          <a:prstGeom prst="rect">
            <a:avLst/>
          </a:prstGeom>
        </p:spPr>
        <p:txBody>
          <a:bodyPr wrap="square">
            <a:spAutoFit/>
          </a:bodyPr>
          <a:lstStyle/>
          <a:p>
            <a:pPr marL="457200" indent="-457200" algn="just">
              <a:buClr>
                <a:srgbClr val="FFC000"/>
              </a:buClr>
              <a:buFontTx/>
              <a:buChar char="☆"/>
            </a:pPr>
            <a:r>
              <a:rPr lang="ja-JP" altLang="ja-JP" sz="3200" dirty="0"/>
              <a:t>財政学が対象にするのは、政府の経済活動</a:t>
            </a:r>
            <a:r>
              <a:rPr lang="ja-JP" altLang="ja-JP" sz="3200" dirty="0" smtClean="0"/>
              <a:t>。</a:t>
            </a:r>
            <a:endParaRPr lang="en-US" altLang="ja-JP" sz="3200" dirty="0" smtClean="0"/>
          </a:p>
          <a:p>
            <a:pPr marL="457200" indent="-457200" algn="just">
              <a:buClr>
                <a:srgbClr val="FFC000"/>
              </a:buClr>
              <a:buFontTx/>
              <a:buChar char="☆"/>
            </a:pPr>
            <a:endParaRPr lang="en-US" altLang="ja-JP" sz="3200" dirty="0" smtClean="0"/>
          </a:p>
          <a:p>
            <a:pPr marL="457200" indent="-457200" algn="just">
              <a:buClr>
                <a:srgbClr val="FFC000"/>
              </a:buClr>
              <a:buFontTx/>
              <a:buChar char="☆"/>
            </a:pPr>
            <a:r>
              <a:rPr lang="ja-JP" altLang="ja-JP" sz="3200" dirty="0" smtClean="0"/>
              <a:t>政府</a:t>
            </a:r>
            <a:r>
              <a:rPr lang="ja-JP" altLang="ja-JP" sz="3200" dirty="0"/>
              <a:t>の役割は、政治、外交、軍事、警察、社会保障等多岐に渡るが、</a:t>
            </a:r>
            <a:r>
              <a:rPr lang="ja-JP" altLang="ja-JP" sz="3200" dirty="0" smtClean="0"/>
              <a:t>これに</a:t>
            </a:r>
            <a:r>
              <a:rPr lang="ja-JP" altLang="ja-JP" sz="3200" dirty="0"/>
              <a:t>は財源が必要。</a:t>
            </a:r>
            <a:endParaRPr lang="en-US" altLang="ja-JP" sz="3200" dirty="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ja-JP" sz="3200" dirty="0"/>
              <a:t>そこで、その資金</a:t>
            </a:r>
            <a:r>
              <a:rPr lang="ja-JP" altLang="en-US" sz="3200" dirty="0"/>
              <a:t>（税や借入）</a:t>
            </a:r>
            <a:r>
              <a:rPr lang="ja-JP" altLang="ja-JP" sz="3200" dirty="0"/>
              <a:t>を調達するためにはどのようにしたらいいのか</a:t>
            </a:r>
            <a:r>
              <a:rPr lang="ja-JP" altLang="ja-JP" sz="3200" dirty="0" smtClean="0"/>
              <a:t>、</a:t>
            </a:r>
            <a:endParaRPr lang="en-US" altLang="ja-JP" sz="3200" dirty="0" smtClean="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ja-JP" sz="3200" dirty="0" smtClean="0"/>
              <a:t>効果的</a:t>
            </a:r>
            <a:r>
              <a:rPr lang="ja-JP" altLang="ja-JP" sz="3200" dirty="0"/>
              <a:t>な支出を行なうためにはどうすればよいのかなど</a:t>
            </a:r>
            <a:r>
              <a:rPr lang="ja-JP" altLang="en-US" sz="3200" dirty="0"/>
              <a:t>を</a:t>
            </a:r>
            <a:r>
              <a:rPr lang="ja-JP" altLang="ja-JP" sz="3200" dirty="0"/>
              <a:t>問題</a:t>
            </a:r>
            <a:r>
              <a:rPr lang="ja-JP" altLang="en-US" sz="3200" dirty="0"/>
              <a:t>とする</a:t>
            </a:r>
            <a:r>
              <a:rPr lang="ja-JP" altLang="ja-JP" sz="3200" dirty="0"/>
              <a:t>。</a:t>
            </a:r>
            <a:endParaRPr lang="en-US" altLang="ja-JP" sz="3200" dirty="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en-US" sz="3200" dirty="0"/>
              <a:t>財政支出の在り方＝財政政策</a:t>
            </a:r>
            <a:r>
              <a:rPr lang="ja-JP" altLang="en-US" sz="3200" dirty="0" smtClean="0"/>
              <a:t>。</a:t>
            </a:r>
            <a:endParaRPr lang="ja-JP" altLang="ja-JP" dirty="0">
              <a:solidFill>
                <a:srgbClr val="FF0000"/>
              </a:solidFill>
            </a:endParaRPr>
          </a:p>
        </p:txBody>
      </p:sp>
    </p:spTree>
    <p:extLst>
      <p:ext uri="{BB962C8B-B14F-4D97-AF65-F5344CB8AC3E}">
        <p14:creationId xmlns:p14="http://schemas.microsoft.com/office/powerpoint/2010/main" val="9712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913795" y="609601"/>
            <a:ext cx="10353761" cy="584200"/>
          </a:xfrm>
        </p:spPr>
        <p:txBody>
          <a:bodyPr/>
          <a:lstStyle/>
          <a:p>
            <a:r>
              <a:rPr kumimoji="1" lang="ja-JP" altLang="en-US" dirty="0"/>
              <a:t>今日のミニレポ（</a:t>
            </a:r>
            <a:r>
              <a:rPr kumimoji="1" lang="en-US" altLang="ja-JP" dirty="0"/>
              <a:t>5.2</a:t>
            </a:r>
            <a:r>
              <a:rPr kumimoji="1" lang="ja-JP" altLang="en-US" dirty="0"/>
              <a:t>）</a:t>
            </a:r>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27</a:t>
            </a:fld>
            <a:endParaRPr lang="en-US" dirty="0"/>
          </a:p>
        </p:txBody>
      </p:sp>
      <p:sp>
        <p:nvSpPr>
          <p:cNvPr id="4" name="正方形/長方形 3"/>
          <p:cNvSpPr/>
          <p:nvPr/>
        </p:nvSpPr>
        <p:spPr>
          <a:xfrm>
            <a:off x="913795" y="1844268"/>
            <a:ext cx="10353761" cy="4031873"/>
          </a:xfrm>
          <a:prstGeom prst="rect">
            <a:avLst/>
          </a:prstGeom>
        </p:spPr>
        <p:txBody>
          <a:bodyPr wrap="square">
            <a:spAutoFit/>
          </a:bodyPr>
          <a:lstStyle/>
          <a:p>
            <a:r>
              <a:rPr lang="ja-JP" altLang="en-US" sz="3200" dirty="0"/>
              <a:t>２つの租税根拠学説（租税利益説ｖｓ義務説）を比較検討して述べなさい。</a:t>
            </a:r>
            <a:endParaRPr lang="en-US" altLang="ja-JP" sz="3200" dirty="0"/>
          </a:p>
          <a:p>
            <a:endParaRPr lang="en-US" altLang="ja-JP" sz="3200" dirty="0"/>
          </a:p>
          <a:p>
            <a:r>
              <a:rPr lang="ja-JP" altLang="en-US" sz="3200" dirty="0"/>
              <a:t>佐川宣</a:t>
            </a:r>
            <a:r>
              <a:rPr lang="ja-JP" altLang="en-US" sz="3200" dirty="0" smtClean="0"/>
              <a:t>寿前国税庁長官は理財局長時代（</a:t>
            </a:r>
            <a:r>
              <a:rPr lang="en-US" altLang="ja-JP" sz="3200" dirty="0" smtClean="0"/>
              <a:t>2017</a:t>
            </a:r>
            <a:r>
              <a:rPr lang="ja-JP" altLang="en-US" sz="3200" dirty="0" smtClean="0"/>
              <a:t>年</a:t>
            </a:r>
            <a:r>
              <a:rPr lang="en-US" altLang="ja-JP" sz="3200" dirty="0" smtClean="0"/>
              <a:t>2</a:t>
            </a:r>
            <a:r>
              <a:rPr lang="ja-JP" altLang="en-US" sz="3200" dirty="0" smtClean="0"/>
              <a:t>月）に、国有地格安払い下げに関する公文書（森友文書）の改ざんを指示した。</a:t>
            </a:r>
            <a:endParaRPr lang="en-US" altLang="ja-JP" sz="3200" dirty="0"/>
          </a:p>
          <a:p>
            <a:endParaRPr lang="en-US" altLang="ja-JP" sz="3200" dirty="0"/>
          </a:p>
          <a:p>
            <a:r>
              <a:rPr lang="ja-JP" altLang="en-US" sz="3200" dirty="0"/>
              <a:t>彼はスミスの「諸国民の富」をよく勉強したほうがよい。</a:t>
            </a:r>
          </a:p>
        </p:txBody>
      </p:sp>
    </p:spTree>
    <p:extLst>
      <p:ext uri="{BB962C8B-B14F-4D97-AF65-F5344CB8AC3E}">
        <p14:creationId xmlns:p14="http://schemas.microsoft.com/office/powerpoint/2010/main" val="1810252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noChangeArrowheads="1"/>
          </p:cNvSpPr>
          <p:nvPr>
            <p:ph type="title" idx="4294967295"/>
          </p:nvPr>
        </p:nvSpPr>
        <p:spPr>
          <a:xfrm>
            <a:off x="1891748" y="175246"/>
            <a:ext cx="7283450" cy="561975"/>
          </a:xfrm>
          <a:ln/>
        </p:spPr>
        <p:txBody>
          <a:bodyPr>
            <a:normAutofit fontScale="90000"/>
          </a:bodyPr>
          <a:lstStyle/>
          <a:p>
            <a:pPr algn="l"/>
            <a:r>
              <a:rPr lang="zh-CN" altLang="ja-JP" sz="4000" b="0" dirty="0">
                <a:solidFill>
                  <a:srgbClr val="FFFF00"/>
                </a:solidFill>
                <a:latin typeface="ＭＳ Ｐゴシック" panose="020B0600070205080204" pitchFamily="50" charset="-128"/>
                <a:ea typeface="ＭＳ Ｐゴシック" panose="020B0600070205080204" pitchFamily="50" charset="-128"/>
              </a:rPr>
              <a:t>ケインズ主義の財政学</a:t>
            </a:r>
          </a:p>
        </p:txBody>
      </p:sp>
      <p:sp>
        <p:nvSpPr>
          <p:cNvPr id="36867" name="スライド番号プレースホルダー 2"/>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75D1AB1-F565-47B8-8228-47E4ABB9EB9F}" type="slidenum">
              <a:rPr lang="ja-JP" altLang="en-US"/>
              <a:pPr/>
              <a:t>28</a:t>
            </a:fld>
            <a:endParaRPr lang="ja-JP" altLang="en-US"/>
          </a:p>
        </p:txBody>
      </p:sp>
      <p:sp>
        <p:nvSpPr>
          <p:cNvPr id="36868" name="正方形/長方形 3"/>
          <p:cNvSpPr>
            <a:spLocks noChangeArrowheads="1"/>
          </p:cNvSpPr>
          <p:nvPr/>
        </p:nvSpPr>
        <p:spPr bwMode="auto">
          <a:xfrm>
            <a:off x="353943" y="925168"/>
            <a:ext cx="11430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buFont typeface="Arial" panose="020B0604020202020204" pitchFamily="34" charset="0"/>
              <a:buChar char="•"/>
            </a:pPr>
            <a:r>
              <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1930</a:t>
            </a:r>
            <a:r>
              <a:rPr lang="ja-JP" altLang="en-US" sz="3600" dirty="0">
                <a:latin typeface="Calibri" panose="020F0502020204030204" pitchFamily="34" charset="0"/>
                <a:sym typeface="ＭＳ Ｐゴシック" panose="020B0600070205080204" pitchFamily="50" charset="-128"/>
              </a:rPr>
              <a:t>年代のアメリカの大恐慌時に現れた財政（経済）</a:t>
            </a:r>
            <a:r>
              <a:rPr lang="ja-JP" altLang="en-US" sz="3600" dirty="0" smtClean="0">
                <a:latin typeface="Calibri" panose="020F0502020204030204" pitchFamily="34" charset="0"/>
                <a:sym typeface="ＭＳ Ｐゴシック" panose="020B0600070205080204" pitchFamily="50" charset="-128"/>
              </a:rPr>
              <a:t>学</a:t>
            </a:r>
            <a:endParaRPr lang="en-US" altLang="ja-JP" sz="3600" dirty="0" smtClean="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不況の原因を経済の中の</a:t>
            </a:r>
            <a:r>
              <a:rPr lang="ja-JP" altLang="en-US" sz="3600" dirty="0">
                <a:solidFill>
                  <a:srgbClr val="FFFF00"/>
                </a:solidFill>
                <a:latin typeface="Calibri" panose="020F0502020204030204" pitchFamily="34" charset="0"/>
                <a:sym typeface="ＭＳ Ｐゴシック" panose="020B0600070205080204" pitchFamily="50" charset="-128"/>
              </a:rPr>
              <a:t>有効需要</a:t>
            </a:r>
            <a:r>
              <a:rPr lang="ja-JP" altLang="en-US" sz="3600" dirty="0">
                <a:latin typeface="Calibri" panose="020F0502020204030204" pitchFamily="34" charset="0"/>
                <a:sym typeface="ＭＳ Ｐゴシック" panose="020B0600070205080204" pitchFamily="50" charset="-128"/>
              </a:rPr>
              <a:t>（大量生産に対する消費需要）の不足に求め</a:t>
            </a:r>
            <a:r>
              <a:rPr lang="ja-JP" altLang="en-US" sz="3600" dirty="0" smtClean="0">
                <a:latin typeface="Calibri" panose="020F0502020204030204" pitchFamily="34" charset="0"/>
                <a:sym typeface="ＭＳ Ｐゴシック" panose="020B0600070205080204" pitchFamily="50" charset="-128"/>
              </a:rPr>
              <a:t>、</a:t>
            </a:r>
            <a:r>
              <a:rPr lang="en-US" altLang="ja-JP" sz="1200" dirty="0">
                <a:latin typeface="Calibri" panose="020F0502020204030204" pitchFamily="34" charset="0"/>
                <a:sym typeface="ＭＳ Ｐゴシック" panose="020B0600070205080204" pitchFamily="50" charset="-128"/>
                <a:hlinkClick r:id="rId2"/>
              </a:rPr>
              <a:t>https://ja.wikipedia.org/wiki/%</a:t>
            </a:r>
            <a:r>
              <a:rPr lang="en-US" altLang="ja-JP" sz="1200" dirty="0" smtClean="0">
                <a:latin typeface="Calibri" panose="020F0502020204030204" pitchFamily="34" charset="0"/>
                <a:sym typeface="ＭＳ Ｐゴシック" panose="020B0600070205080204" pitchFamily="50" charset="-128"/>
                <a:hlinkClick r:id="rId2"/>
              </a:rPr>
              <a:t>E6%9C%89%E5%8A%B9%E9%9C%80%E8%A6%81</a:t>
            </a:r>
            <a:r>
              <a:rPr lang="ja-JP" altLang="en-US" sz="1200" dirty="0" smtClean="0">
                <a:latin typeface="Calibri" panose="020F0502020204030204" pitchFamily="34" charset="0"/>
                <a:sym typeface="ＭＳ Ｐゴシック" panose="020B0600070205080204" pitchFamily="50" charset="-128"/>
              </a:rPr>
              <a:t>　</a:t>
            </a:r>
            <a:endParaRPr lang="en-US" altLang="ja-JP" sz="12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政府部門の財政支出（赤字国債を財源とする公共投資）・減税に打開策を求めた。</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アダムスミスが理想とした小さな政府（自由主義</a:t>
            </a:r>
            <a:r>
              <a:rPr lang="ja-JP" altLang="en-US" sz="3600" dirty="0" smtClean="0">
                <a:latin typeface="Calibri" panose="020F0502020204030204" pitchFamily="34" charset="0"/>
                <a:sym typeface="ＭＳ Ｐゴシック" panose="020B0600070205080204" pitchFamily="50" charset="-128"/>
              </a:rPr>
              <a:t>）を否定し、高く</a:t>
            </a:r>
            <a:r>
              <a:rPr lang="ja-JP" altLang="en-US" sz="3600" dirty="0">
                <a:latin typeface="Calibri" panose="020F0502020204030204" pitchFamily="34" charset="0"/>
                <a:sym typeface="ＭＳ Ｐゴシック" panose="020B0600070205080204" pitchFamily="50" charset="-128"/>
              </a:rPr>
              <a:t>つく政府＝福祉国家を導き出した。</a:t>
            </a: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endParaRPr lang="ja-JP"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endParaRPr lang="ja-JP" altLang="en-US" dirty="0">
              <a:solidFill>
                <a:srgbClr val="000000"/>
              </a:solidFill>
              <a:latin typeface="Calibri" panose="020F0502020204030204" pitchFamily="34" charset="0"/>
              <a:sym typeface="ＭＳ Ｐゴシック" panose="020B0600070205080204" pitchFamily="50" charset="-128"/>
            </a:endParaRPr>
          </a:p>
        </p:txBody>
      </p:sp>
    </p:spTree>
    <p:extLst>
      <p:ext uri="{BB962C8B-B14F-4D97-AF65-F5344CB8AC3E}">
        <p14:creationId xmlns:p14="http://schemas.microsoft.com/office/powerpoint/2010/main" val="12433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p:cBhvr>
                                        <p:cTn id="7" dur="500"/>
                                        <p:tgtEl>
                                          <p:spTgt spid="368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8">
                                            <p:txEl>
                                              <p:pRg st="2" end="2"/>
                                            </p:txEl>
                                          </p:spTgt>
                                        </p:tgtEl>
                                        <p:attrNameLst>
                                          <p:attrName>style.visibility</p:attrName>
                                        </p:attrNameLst>
                                      </p:cBhvr>
                                      <p:to>
                                        <p:strVal val="visible"/>
                                      </p:to>
                                    </p:set>
                                    <p:animEffect>
                                      <p:cBhvr>
                                        <p:cTn id="12" dur="500"/>
                                        <p:tgtEl>
                                          <p:spTgt spid="3686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8">
                                            <p:txEl>
                                              <p:pRg st="4" end="4"/>
                                            </p:txEl>
                                          </p:spTgt>
                                        </p:tgtEl>
                                        <p:attrNameLst>
                                          <p:attrName>style.visibility</p:attrName>
                                        </p:attrNameLst>
                                      </p:cBhvr>
                                      <p:to>
                                        <p:strVal val="visible"/>
                                      </p:to>
                                    </p:set>
                                    <p:animEffect>
                                      <p:cBhvr>
                                        <p:cTn id="17" dur="500"/>
                                        <p:tgtEl>
                                          <p:spTgt spid="36868">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8">
                                            <p:txEl>
                                              <p:pRg st="6" end="6"/>
                                            </p:txEl>
                                          </p:spTgt>
                                        </p:tgtEl>
                                        <p:attrNameLst>
                                          <p:attrName>style.visibility</p:attrName>
                                        </p:attrNameLst>
                                      </p:cBhvr>
                                      <p:to>
                                        <p:strVal val="visible"/>
                                      </p:to>
                                    </p:set>
                                    <p:animEffect>
                                      <p:cBhvr>
                                        <p:cTn id="22" dur="500"/>
                                        <p:tgtEl>
                                          <p:spTgt spid="368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0756" y="315430"/>
            <a:ext cx="10515600" cy="628788"/>
          </a:xfrm>
        </p:spPr>
        <p:txBody>
          <a:bodyPr/>
          <a:lstStyle/>
          <a:p>
            <a:r>
              <a:rPr kumimoji="1" lang="en-US" altLang="ja-JP" dirty="0"/>
              <a:t>1930</a:t>
            </a:r>
            <a:r>
              <a:rPr kumimoji="1" lang="ja-JP" altLang="en-US" dirty="0"/>
              <a:t>年代アメリカの大恐慌＝世界恐慌</a:t>
            </a:r>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29</a:t>
            </a:fld>
            <a:endParaRPr lang="ja-JP" altLang="en-US" sz="1800">
              <a:solidFill>
                <a:schemeClr val="tx1"/>
              </a:solidFill>
            </a:endParaRPr>
          </a:p>
        </p:txBody>
      </p:sp>
      <p:sp>
        <p:nvSpPr>
          <p:cNvPr id="4" name="正方形/長方形 3"/>
          <p:cNvSpPr/>
          <p:nvPr/>
        </p:nvSpPr>
        <p:spPr>
          <a:xfrm>
            <a:off x="420756" y="1141777"/>
            <a:ext cx="11068879" cy="4524315"/>
          </a:xfrm>
          <a:prstGeom prst="rect">
            <a:avLst/>
          </a:prstGeom>
        </p:spPr>
        <p:txBody>
          <a:bodyPr wrap="square">
            <a:spAutoFit/>
          </a:bodyPr>
          <a:lstStyle/>
          <a:p>
            <a:pPr marL="457200" indent="-457200" algn="just">
              <a:buFont typeface="Arial" panose="020B0604020202020204" pitchFamily="34" charset="0"/>
              <a:buChar char="•"/>
            </a:pPr>
            <a:r>
              <a:rPr lang="ja-JP" altLang="en-US" sz="3200" dirty="0"/>
              <a:t>世界恐慌：世界的規模で起きる経済恐慌。１・２世界大戦間期、</a:t>
            </a:r>
            <a:r>
              <a:rPr lang="en-US" altLang="ja-JP" sz="3200" dirty="0"/>
              <a:t>1929</a:t>
            </a:r>
            <a:r>
              <a:rPr lang="ja-JP" altLang="en-US" sz="3200" dirty="0"/>
              <a:t>年に始まった世界大恐慌をさす</a:t>
            </a:r>
            <a:r>
              <a:rPr lang="ja-JP" altLang="en-US" sz="3200" dirty="0" smtClean="0"/>
              <a:t>。</a:t>
            </a:r>
            <a:endParaRPr lang="en-US" altLang="ja-JP" sz="3200" dirty="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ある国の恐慌が次々と他国へと波及し、世界的規模で広がる経済事象。</a:t>
            </a:r>
            <a:endParaRPr lang="en-US" altLang="ja-JP" sz="3200" dirty="0"/>
          </a:p>
          <a:p>
            <a:pPr marL="457200" indent="-457200" algn="just">
              <a:buFont typeface="Arial" panose="020B0604020202020204" pitchFamily="34" charset="0"/>
              <a:buChar char="•"/>
            </a:pPr>
            <a:endParaRPr lang="ja-JP" altLang="en-US" sz="3200" dirty="0"/>
          </a:p>
          <a:p>
            <a:pPr marL="457200" indent="-457200" algn="just">
              <a:buFont typeface="Arial" panose="020B0604020202020204" pitchFamily="34" charset="0"/>
              <a:buChar char="•"/>
            </a:pPr>
            <a:r>
              <a:rPr lang="ja-JP" altLang="en-US" sz="3200" dirty="0"/>
              <a:t>世界初の例は、クリミア戦争（</a:t>
            </a:r>
            <a:r>
              <a:rPr lang="en-US" altLang="ja-JP" sz="3200" dirty="0"/>
              <a:t>1853</a:t>
            </a:r>
            <a:r>
              <a:rPr lang="ja-JP" altLang="en-US" sz="3200" dirty="0"/>
              <a:t>～</a:t>
            </a:r>
            <a:r>
              <a:rPr lang="en-US" altLang="ja-JP" sz="3200" dirty="0"/>
              <a:t>1856</a:t>
            </a:r>
            <a:r>
              <a:rPr lang="ja-JP" altLang="en-US" sz="3200" dirty="0"/>
              <a:t>）が終結した時に、穀物価格が急落したことにより起こった恐慌。</a:t>
            </a:r>
            <a:endParaRPr lang="en-US" altLang="ja-JP" sz="3200" dirty="0"/>
          </a:p>
          <a:p>
            <a:pPr marL="457200" indent="-457200" algn="just">
              <a:buFont typeface="Arial" panose="020B0604020202020204" pitchFamily="34" charset="0"/>
              <a:buChar char="•"/>
            </a:pPr>
            <a:endParaRPr lang="ja-JP" altLang="en-US" sz="3200" dirty="0"/>
          </a:p>
        </p:txBody>
      </p:sp>
    </p:spTree>
    <p:extLst>
      <p:ext uri="{BB962C8B-B14F-4D97-AF65-F5344CB8AC3E}">
        <p14:creationId xmlns:p14="http://schemas.microsoft.com/office/powerpoint/2010/main" val="694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7809" y="1239869"/>
            <a:ext cx="11181522" cy="4524315"/>
          </a:xfrm>
          <a:prstGeom prst="rect">
            <a:avLst/>
          </a:prstGeom>
        </p:spPr>
        <p:txBody>
          <a:bodyPr wrap="square">
            <a:spAutoFit/>
          </a:bodyPr>
          <a:lstStyle/>
          <a:p>
            <a:pPr marL="571500" indent="-571500" algn="just">
              <a:buClr>
                <a:srgbClr val="FFC000"/>
              </a:buClr>
              <a:buFontTx/>
              <a:buChar char="☆"/>
            </a:pPr>
            <a:r>
              <a:rPr lang="ja-JP" altLang="en-US" sz="3600" dirty="0"/>
              <a:t> </a:t>
            </a:r>
            <a:r>
              <a:rPr lang="en-US" altLang="ja-JP" sz="3600" dirty="0"/>
              <a:t>public </a:t>
            </a:r>
            <a:r>
              <a:rPr lang="en-US" altLang="ja-JP" sz="3600" dirty="0" smtClean="0"/>
              <a:t>finance</a:t>
            </a:r>
          </a:p>
          <a:p>
            <a:pPr algn="just">
              <a:buClr>
                <a:srgbClr val="FFC000"/>
              </a:buClr>
            </a:pPr>
            <a:r>
              <a:rPr lang="ja-JP" altLang="en-US" sz="3600" dirty="0"/>
              <a:t>　</a:t>
            </a:r>
            <a:r>
              <a:rPr lang="ja-JP" altLang="en-US" sz="3600" dirty="0" smtClean="0"/>
              <a:t>財政学</a:t>
            </a:r>
            <a:r>
              <a:rPr lang="ja-JP" altLang="en-US" sz="3600" dirty="0"/>
              <a:t>は経済学の研究分野の一つで、</a:t>
            </a:r>
            <a:r>
              <a:rPr lang="ja-JP" altLang="en-US" sz="3600" dirty="0" smtClean="0"/>
              <a:t>国家・自治体・国際機関の</a:t>
            </a:r>
            <a:r>
              <a:rPr lang="ja-JP" altLang="en-US" sz="3600" dirty="0"/>
              <a:t>財政（マネーフロー</a:t>
            </a:r>
            <a:r>
              <a:rPr lang="ja-JP" altLang="en-US" sz="3600" dirty="0" smtClean="0"/>
              <a:t>）を研究</a:t>
            </a:r>
            <a:r>
              <a:rPr lang="ja-JP" altLang="en-US" sz="3600" dirty="0"/>
              <a:t>する分野。</a:t>
            </a:r>
            <a:endParaRPr lang="en-US" altLang="ja-JP" sz="3600" dirty="0"/>
          </a:p>
          <a:p>
            <a:pPr algn="just">
              <a:buClr>
                <a:srgbClr val="FFC000"/>
              </a:buClr>
            </a:pPr>
            <a:endParaRPr lang="en-US" altLang="ja-JP" sz="3600" dirty="0"/>
          </a:p>
          <a:p>
            <a:pPr marL="571500" indent="-571500" algn="just">
              <a:buClr>
                <a:srgbClr val="FFC000"/>
              </a:buClr>
              <a:buFontTx/>
              <a:buChar char="☆"/>
            </a:pPr>
            <a:r>
              <a:rPr lang="ja-JP" altLang="en-US" sz="3600" dirty="0">
                <a:solidFill>
                  <a:srgbClr val="FFC000"/>
                </a:solidFill>
              </a:rPr>
              <a:t>公共経済学</a:t>
            </a:r>
            <a:r>
              <a:rPr lang="ja-JP" altLang="en-US" sz="3600" dirty="0"/>
              <a:t>と同義とする見方もある</a:t>
            </a:r>
            <a:r>
              <a:rPr lang="ja-JP" altLang="en-US" sz="3600" dirty="0" smtClean="0"/>
              <a:t>。</a:t>
            </a:r>
            <a:endParaRPr lang="en-US" altLang="ja-JP" sz="3600" dirty="0" smtClean="0"/>
          </a:p>
          <a:p>
            <a:pPr algn="just">
              <a:buClr>
                <a:srgbClr val="FFC000"/>
              </a:buClr>
            </a:pPr>
            <a:endParaRPr lang="en-US" altLang="ja-JP" sz="3600" dirty="0"/>
          </a:p>
          <a:p>
            <a:pPr marL="571500" indent="-571500" algn="just">
              <a:buClr>
                <a:srgbClr val="FFC000"/>
              </a:buClr>
              <a:buFontTx/>
              <a:buChar char="☆"/>
            </a:pPr>
            <a:r>
              <a:rPr lang="ja-JP" altLang="en-US" sz="3600" dirty="0"/>
              <a:t>行政学は行政組織それ自体を研究する分野で、経済学としての財政学とは異なる。</a:t>
            </a:r>
            <a:endParaRPr lang="en-US" altLang="ja-JP" sz="3600" dirty="0"/>
          </a:p>
        </p:txBody>
      </p:sp>
      <p:sp>
        <p:nvSpPr>
          <p:cNvPr id="3" name="タイトル 2"/>
          <p:cNvSpPr>
            <a:spLocks noGrp="1"/>
          </p:cNvSpPr>
          <p:nvPr>
            <p:ph type="title"/>
          </p:nvPr>
        </p:nvSpPr>
        <p:spPr>
          <a:xfrm>
            <a:off x="546047" y="212036"/>
            <a:ext cx="11112553" cy="719720"/>
          </a:xfrm>
        </p:spPr>
        <p:txBody>
          <a:bodyPr>
            <a:normAutofit fontScale="90000"/>
          </a:bodyPr>
          <a:lstStyle/>
          <a:p>
            <a:pPr algn="l"/>
            <a:r>
              <a:rPr kumimoji="1" lang="ja-JP" altLang="en-US" sz="4000" dirty="0">
                <a:solidFill>
                  <a:srgbClr val="FFC000"/>
                </a:solidFill>
              </a:rPr>
              <a:t>第</a:t>
            </a:r>
            <a:r>
              <a:rPr kumimoji="1" lang="en-US" altLang="ja-JP" sz="4000" dirty="0">
                <a:solidFill>
                  <a:srgbClr val="FFC000"/>
                </a:solidFill>
              </a:rPr>
              <a:t>1</a:t>
            </a:r>
            <a:r>
              <a:rPr kumimoji="1" lang="ja-JP" altLang="en-US" sz="4000" dirty="0">
                <a:solidFill>
                  <a:srgbClr val="FFC000"/>
                </a:solidFill>
              </a:rPr>
              <a:t>章　財政学はどういう研究分野か（経済学と財政）</a:t>
            </a:r>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60614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30</a:t>
            </a:fld>
            <a:endParaRPr lang="ja-JP" altLang="en-US" sz="1800">
              <a:solidFill>
                <a:schemeClr val="tx1"/>
              </a:solidFill>
            </a:endParaRPr>
          </a:p>
        </p:txBody>
      </p:sp>
      <p:pic>
        <p:nvPicPr>
          <p:cNvPr id="5" name="図 4"/>
          <p:cNvPicPr>
            <a:picLocks noChangeAspect="1"/>
          </p:cNvPicPr>
          <p:nvPr/>
        </p:nvPicPr>
        <p:blipFill>
          <a:blip r:embed="rId2"/>
          <a:stretch>
            <a:fillRect/>
          </a:stretch>
        </p:blipFill>
        <p:spPr>
          <a:xfrm>
            <a:off x="560456" y="397068"/>
            <a:ext cx="4608443" cy="5789357"/>
          </a:xfrm>
          <a:prstGeom prst="rect">
            <a:avLst/>
          </a:prstGeom>
        </p:spPr>
      </p:pic>
      <p:sp>
        <p:nvSpPr>
          <p:cNvPr id="6" name="正方形/長方形 5"/>
          <p:cNvSpPr/>
          <p:nvPr/>
        </p:nvSpPr>
        <p:spPr>
          <a:xfrm>
            <a:off x="5427159" y="397068"/>
            <a:ext cx="6122112" cy="1077218"/>
          </a:xfrm>
          <a:prstGeom prst="rect">
            <a:avLst/>
          </a:prstGeom>
        </p:spPr>
        <p:txBody>
          <a:bodyPr wrap="square">
            <a:spAutoFit/>
          </a:bodyPr>
          <a:lstStyle/>
          <a:p>
            <a:r>
              <a:rPr lang="ja-JP" altLang="en-US" sz="3200" dirty="0"/>
              <a:t>大恐慌により家を失い、流浪の身となった子供達</a:t>
            </a:r>
          </a:p>
        </p:txBody>
      </p:sp>
    </p:spTree>
    <p:extLst>
      <p:ext uri="{BB962C8B-B14F-4D97-AF65-F5344CB8AC3E}">
        <p14:creationId xmlns:p14="http://schemas.microsoft.com/office/powerpoint/2010/main" val="1345807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4" name="図 3"/>
          <p:cNvPicPr>
            <a:picLocks noChangeAspect="1"/>
          </p:cNvPicPr>
          <p:nvPr/>
        </p:nvPicPr>
        <p:blipFill>
          <a:blip r:embed="rId2"/>
          <a:stretch>
            <a:fillRect/>
          </a:stretch>
        </p:blipFill>
        <p:spPr>
          <a:xfrm>
            <a:off x="177799" y="358429"/>
            <a:ext cx="6146801" cy="4763771"/>
          </a:xfrm>
          <a:prstGeom prst="rect">
            <a:avLst/>
          </a:prstGeom>
        </p:spPr>
      </p:pic>
      <p:sp>
        <p:nvSpPr>
          <p:cNvPr id="5" name="正方形/長方形 4"/>
          <p:cNvSpPr/>
          <p:nvPr/>
        </p:nvSpPr>
        <p:spPr>
          <a:xfrm>
            <a:off x="6565901" y="127000"/>
            <a:ext cx="5304734" cy="5016758"/>
          </a:xfrm>
          <a:prstGeom prst="rect">
            <a:avLst/>
          </a:prstGeom>
        </p:spPr>
        <p:txBody>
          <a:bodyPr wrap="square">
            <a:spAutoFit/>
          </a:bodyPr>
          <a:lstStyle/>
          <a:p>
            <a:pPr marL="457200" indent="-457200">
              <a:buFont typeface="Arial" panose="020B0604020202020204" pitchFamily="34" charset="0"/>
              <a:buChar char="•"/>
            </a:pPr>
            <a:r>
              <a:rPr lang="ja-JP" altLang="en-US" sz="3200" dirty="0"/>
              <a:t>世界恐慌初期の取り付け騒ぎ時にニューヨークのアメリカ連合銀行に集まった</a:t>
            </a:r>
            <a:r>
              <a:rPr lang="ja-JP" altLang="en-US" sz="3200" dirty="0" smtClean="0"/>
              <a:t>群衆</a:t>
            </a:r>
            <a:endParaRPr lang="en-US" altLang="ja-JP" sz="3200" dirty="0" smtClean="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en-US" altLang="ja-JP" sz="3200" dirty="0"/>
              <a:t>bank run</a:t>
            </a:r>
            <a:r>
              <a:rPr lang="ja-JP" altLang="en-US" sz="3200" dirty="0"/>
              <a:t>とは、金融機関や金融制度に対する信用不安から、預金者が預貯金を取り戻そうとして、店頭に殺到し混乱をきたす現象。</a:t>
            </a:r>
          </a:p>
        </p:txBody>
      </p:sp>
    </p:spTree>
    <p:extLst>
      <p:ext uri="{BB962C8B-B14F-4D97-AF65-F5344CB8AC3E}">
        <p14:creationId xmlns:p14="http://schemas.microsoft.com/office/powerpoint/2010/main" val="58667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32</a:t>
            </a:fld>
            <a:endParaRPr lang="en-US" dirty="0"/>
          </a:p>
        </p:txBody>
      </p:sp>
      <p:sp>
        <p:nvSpPr>
          <p:cNvPr id="3" name="正方形/長方形 2"/>
          <p:cNvSpPr/>
          <p:nvPr/>
        </p:nvSpPr>
        <p:spPr>
          <a:xfrm>
            <a:off x="612912" y="290254"/>
            <a:ext cx="11254409" cy="5016758"/>
          </a:xfrm>
          <a:prstGeom prst="rect">
            <a:avLst/>
          </a:prstGeom>
        </p:spPr>
        <p:txBody>
          <a:bodyPr wrap="square">
            <a:spAutoFit/>
          </a:bodyPr>
          <a:lstStyle/>
          <a:p>
            <a:pPr marL="457200" indent="-457200" algn="just">
              <a:buFont typeface="Arial" panose="020B0604020202020204" pitchFamily="34" charset="0"/>
              <a:buChar char="•"/>
            </a:pPr>
            <a:r>
              <a:rPr lang="en-US" altLang="ja-JP" sz="3200" dirty="0"/>
              <a:t>1929</a:t>
            </a:r>
            <a:r>
              <a:rPr lang="ja-JP" altLang="en-US" sz="3200" dirty="0"/>
              <a:t>年</a:t>
            </a:r>
            <a:r>
              <a:rPr lang="en-US" altLang="ja-JP" sz="3200" dirty="0"/>
              <a:t>10</a:t>
            </a:r>
            <a:r>
              <a:rPr lang="ja-JP" altLang="en-US" sz="3200" dirty="0"/>
              <a:t>月</a:t>
            </a:r>
            <a:r>
              <a:rPr lang="en-US" altLang="ja-JP" sz="3200" dirty="0"/>
              <a:t>24</a:t>
            </a:r>
            <a:r>
              <a:rPr lang="ja-JP" altLang="en-US" sz="3200" dirty="0"/>
              <a:t>日、ゼネラルモーターズの株価が</a:t>
            </a:r>
            <a:r>
              <a:rPr lang="en-US" altLang="ja-JP" sz="3200" dirty="0"/>
              <a:t>80</a:t>
            </a:r>
            <a:r>
              <a:rPr lang="ja-JP" altLang="en-US" sz="3200" dirty="0"/>
              <a:t>セント下落</a:t>
            </a:r>
            <a:r>
              <a:rPr lang="ja-JP" altLang="en-US" sz="3200" dirty="0" smtClean="0"/>
              <a:t>。</a:t>
            </a:r>
            <a:endParaRPr lang="en-US" altLang="ja-JP" sz="3200" dirty="0" smtClean="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間もなく株式市場は売り一色となり、株価は大暴落。この日だけで</a:t>
            </a:r>
            <a:r>
              <a:rPr lang="en-US" altLang="ja-JP" sz="3200" dirty="0"/>
              <a:t>1289</a:t>
            </a:r>
            <a:r>
              <a:rPr lang="ja-JP" altLang="en-US" sz="3200" dirty="0"/>
              <a:t>万株が売り。（</a:t>
            </a:r>
            <a:r>
              <a:rPr lang="ja-JP" altLang="en-US" sz="3200" dirty="0">
                <a:solidFill>
                  <a:srgbClr val="FFC000"/>
                </a:solidFill>
              </a:rPr>
              <a:t>金融パニック</a:t>
            </a:r>
            <a:r>
              <a:rPr lang="ja-JP" altLang="en-US" sz="3200" dirty="0" smtClean="0"/>
              <a:t>）</a:t>
            </a:r>
            <a:endParaRPr lang="en-US" altLang="ja-JP" sz="3200" dirty="0" smtClean="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ウォール街は不穏な空気につつまれ、</a:t>
            </a:r>
            <a:r>
              <a:rPr lang="en-US" altLang="ja-JP" sz="3200" dirty="0"/>
              <a:t>400</a:t>
            </a:r>
            <a:r>
              <a:rPr lang="ja-JP" altLang="en-US" sz="3200" dirty="0"/>
              <a:t>名の警官隊が出動</a:t>
            </a:r>
            <a:r>
              <a:rPr lang="ja-JP" altLang="en-US" sz="3200" dirty="0" smtClean="0"/>
              <a:t>。</a:t>
            </a:r>
            <a:endParaRPr lang="en-US" altLang="ja-JP" sz="3200" dirty="0" smtClean="0"/>
          </a:p>
          <a:p>
            <a:pPr algn="just"/>
            <a:endParaRPr lang="ja-JP" altLang="en-US" sz="3200" dirty="0"/>
          </a:p>
          <a:p>
            <a:pPr marL="457200" indent="-457200" algn="just">
              <a:buFont typeface="Arial" panose="020B0604020202020204" pitchFamily="34" charset="0"/>
              <a:buChar char="•"/>
            </a:pPr>
            <a:r>
              <a:rPr lang="ja-JP" altLang="en-US" sz="3200" dirty="0"/>
              <a:t>シカゴとバッファローの市場は閉鎖、投機業者で自殺した者はこの日だけで</a:t>
            </a:r>
            <a:r>
              <a:rPr lang="en-US" altLang="ja-JP" sz="3200" dirty="0"/>
              <a:t>11</a:t>
            </a:r>
            <a:r>
              <a:rPr lang="ja-JP" altLang="en-US" sz="3200" dirty="0"/>
              <a:t>人に。</a:t>
            </a:r>
            <a:endParaRPr lang="en-US" altLang="ja-JP" sz="3200" dirty="0"/>
          </a:p>
          <a:p>
            <a:pPr marL="457200" indent="-457200" algn="just">
              <a:buFont typeface="Arial" panose="020B0604020202020204" pitchFamily="34" charset="0"/>
              <a:buChar char="•"/>
            </a:pPr>
            <a:endParaRPr lang="en-US" altLang="ja-JP" sz="3200" dirty="0"/>
          </a:p>
        </p:txBody>
      </p:sp>
    </p:spTree>
    <p:extLst>
      <p:ext uri="{BB962C8B-B14F-4D97-AF65-F5344CB8AC3E}">
        <p14:creationId xmlns:p14="http://schemas.microsoft.com/office/powerpoint/2010/main" val="34105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33</a:t>
            </a:fld>
            <a:endParaRPr lang="en-US" dirty="0"/>
          </a:p>
        </p:txBody>
      </p:sp>
      <p:sp>
        <p:nvSpPr>
          <p:cNvPr id="3" name="正方形/長方形 2"/>
          <p:cNvSpPr/>
          <p:nvPr/>
        </p:nvSpPr>
        <p:spPr>
          <a:xfrm>
            <a:off x="463825" y="583240"/>
            <a:ext cx="11065565" cy="3539430"/>
          </a:xfrm>
          <a:prstGeom prst="rect">
            <a:avLst/>
          </a:prstGeom>
        </p:spPr>
        <p:txBody>
          <a:bodyPr wrap="square">
            <a:spAutoFit/>
          </a:bodyPr>
          <a:lstStyle/>
          <a:p>
            <a:pPr marL="457200" indent="-457200" algn="just">
              <a:buFont typeface="Arial" panose="020B0604020202020204" pitchFamily="34" charset="0"/>
              <a:buChar char="•"/>
            </a:pPr>
            <a:r>
              <a:rPr lang="ja-JP" altLang="en-US" sz="3200" dirty="0"/>
              <a:t>この日は木曜日だったため、後にこの日は「暗黒の木曜日（</a:t>
            </a:r>
            <a:r>
              <a:rPr lang="en-US" altLang="ja-JP" sz="3200" dirty="0">
                <a:solidFill>
                  <a:srgbClr val="FFC000"/>
                </a:solidFill>
              </a:rPr>
              <a:t>Black Thursday</a:t>
            </a:r>
            <a:r>
              <a:rPr lang="ja-JP" altLang="en-US" sz="3200" dirty="0"/>
              <a:t>）」と呼ばれた</a:t>
            </a:r>
            <a:r>
              <a:rPr lang="ja-JP" altLang="en-US" sz="3200" dirty="0" smtClean="0"/>
              <a:t>。</a:t>
            </a:r>
            <a:endParaRPr lang="en-US" altLang="ja-JP" sz="3200" dirty="0" smtClean="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翌</a:t>
            </a:r>
            <a:r>
              <a:rPr lang="en-US" altLang="ja-JP" sz="3200" dirty="0"/>
              <a:t>25</a:t>
            </a:r>
            <a:r>
              <a:rPr lang="ja-JP" altLang="en-US" sz="3200" dirty="0"/>
              <a:t>日金曜の</a:t>
            </a:r>
            <a:r>
              <a:rPr lang="en-US" altLang="ja-JP" sz="3200" dirty="0"/>
              <a:t>13</a:t>
            </a:r>
            <a:r>
              <a:rPr lang="ja-JP" altLang="en-US" sz="3200" dirty="0"/>
              <a:t>時、ウォール街の大手株仲買人と銀行家たちが協議し、買い支えを行うことで</a:t>
            </a:r>
            <a:r>
              <a:rPr lang="ja-JP" altLang="en-US" sz="3200" dirty="0" smtClean="0"/>
              <a:t>合意。</a:t>
            </a:r>
            <a:endParaRPr lang="en-US" altLang="ja-JP" sz="3200" dirty="0" smtClean="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smtClean="0"/>
              <a:t>その</a:t>
            </a:r>
            <a:r>
              <a:rPr lang="ja-JP" altLang="en-US" sz="3200" dirty="0"/>
              <a:t>日の相場は平静を取り戻したが、効果は一時的。</a:t>
            </a:r>
          </a:p>
        </p:txBody>
      </p:sp>
    </p:spTree>
    <p:extLst>
      <p:ext uri="{BB962C8B-B14F-4D97-AF65-F5344CB8AC3E}">
        <p14:creationId xmlns:p14="http://schemas.microsoft.com/office/powerpoint/2010/main" val="327114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34</a:t>
            </a:fld>
            <a:endParaRPr lang="en-US" dirty="0"/>
          </a:p>
        </p:txBody>
      </p:sp>
      <p:sp>
        <p:nvSpPr>
          <p:cNvPr id="3" name="正方形/長方形 2"/>
          <p:cNvSpPr/>
          <p:nvPr/>
        </p:nvSpPr>
        <p:spPr>
          <a:xfrm>
            <a:off x="642730" y="452087"/>
            <a:ext cx="10966174" cy="4524315"/>
          </a:xfrm>
          <a:prstGeom prst="rect">
            <a:avLst/>
          </a:prstGeom>
        </p:spPr>
        <p:txBody>
          <a:bodyPr wrap="square">
            <a:spAutoFit/>
          </a:bodyPr>
          <a:lstStyle/>
          <a:p>
            <a:pPr marL="457200" indent="-457200">
              <a:buFont typeface="Arial" panose="020B0604020202020204" pitchFamily="34" charset="0"/>
              <a:buChar char="•"/>
            </a:pPr>
            <a:r>
              <a:rPr lang="en-US" altLang="ja-JP" sz="3200" dirty="0"/>
              <a:t>1930</a:t>
            </a:r>
            <a:r>
              <a:rPr lang="ja-JP" altLang="en-US" sz="3200" dirty="0"/>
              <a:t>年</a:t>
            </a:r>
            <a:r>
              <a:rPr lang="en-US" altLang="ja-JP" sz="3200" dirty="0"/>
              <a:t>12</a:t>
            </a:r>
            <a:r>
              <a:rPr lang="ja-JP" altLang="en-US" sz="3200" dirty="0"/>
              <a:t>月、フランス植民地金融社</a:t>
            </a:r>
            <a:r>
              <a:rPr lang="en-US" altLang="ja-JP" sz="3200" dirty="0"/>
              <a:t>Société </a:t>
            </a:r>
            <a:r>
              <a:rPr lang="en-US" altLang="ja-JP" sz="3200" dirty="0" err="1"/>
              <a:t>financière</a:t>
            </a:r>
            <a:r>
              <a:rPr lang="en-US" altLang="ja-JP" sz="3200" dirty="0"/>
              <a:t> </a:t>
            </a:r>
            <a:r>
              <a:rPr lang="en-US" altLang="ja-JP" sz="3200" dirty="0" err="1"/>
              <a:t>française</a:t>
            </a:r>
            <a:r>
              <a:rPr lang="en-US" altLang="ja-JP" sz="3200" dirty="0"/>
              <a:t> et </a:t>
            </a:r>
            <a:r>
              <a:rPr lang="en-US" altLang="ja-JP" sz="3200" dirty="0" err="1"/>
              <a:t>coloniale</a:t>
            </a:r>
            <a:r>
              <a:rPr lang="en-US" altLang="ja-JP" sz="3200" dirty="0"/>
              <a:t> (SFFC) </a:t>
            </a:r>
            <a:r>
              <a:rPr lang="ja-JP" altLang="en-US" sz="3200" dirty="0"/>
              <a:t>が倒産の危機に</a:t>
            </a:r>
            <a:r>
              <a:rPr lang="ja-JP" altLang="en-US" sz="3200" dirty="0" smtClean="0"/>
              <a:t>。</a:t>
            </a:r>
            <a:endParaRPr lang="en-US" altLang="ja-JP" sz="3200" dirty="0" smtClean="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ja-JP" altLang="en-US" sz="3200" dirty="0"/>
              <a:t>ドイツ、イギリス、オーストリアなどの金融市場に波及</a:t>
            </a:r>
            <a:r>
              <a:rPr lang="ja-JP" altLang="en-US" sz="3200" dirty="0" smtClean="0"/>
              <a:t>。</a:t>
            </a:r>
            <a:endParaRPr lang="en-US" altLang="ja-JP" sz="3200" dirty="0" smtClean="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ja-JP" altLang="en-US" sz="3200" dirty="0"/>
              <a:t>日本はアメリカへの生糸の輸出が途絶えて、昭和恐慌（昭和</a:t>
            </a:r>
            <a:r>
              <a:rPr lang="en-US" altLang="ja-JP" sz="3200" dirty="0"/>
              <a:t>4</a:t>
            </a:r>
            <a:r>
              <a:rPr lang="ja-JP" altLang="en-US" sz="3200" dirty="0"/>
              <a:t>年）へ</a:t>
            </a:r>
            <a:r>
              <a:rPr lang="ja-JP" altLang="en-US" sz="3200" dirty="0" smtClean="0"/>
              <a:t>。</a:t>
            </a:r>
            <a:endParaRPr lang="en-US" altLang="ja-JP" sz="3200" dirty="0" smtClean="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ja-JP" altLang="en-US" sz="3200" dirty="0">
                <a:solidFill>
                  <a:srgbClr val="FFC000"/>
                </a:solidFill>
              </a:rPr>
              <a:t>高橋是清</a:t>
            </a:r>
            <a:r>
              <a:rPr lang="ja-JP" altLang="en-US" sz="3200" dirty="0"/>
              <a:t>蔵相がケインズに先立った対策。</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531" y="4076700"/>
            <a:ext cx="2062480" cy="2578100"/>
          </a:xfrm>
          <a:prstGeom prst="rect">
            <a:avLst/>
          </a:prstGeom>
        </p:spPr>
      </p:pic>
    </p:spTree>
    <p:extLst>
      <p:ext uri="{BB962C8B-B14F-4D97-AF65-F5344CB8AC3E}">
        <p14:creationId xmlns:p14="http://schemas.microsoft.com/office/powerpoint/2010/main" val="1970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35</a:t>
            </a:fld>
            <a:endParaRPr lang="en-US" dirty="0"/>
          </a:p>
        </p:txBody>
      </p:sp>
      <p:sp>
        <p:nvSpPr>
          <p:cNvPr id="3" name="正方形/長方形 2"/>
          <p:cNvSpPr/>
          <p:nvPr/>
        </p:nvSpPr>
        <p:spPr>
          <a:xfrm>
            <a:off x="393700" y="514964"/>
            <a:ext cx="11006483" cy="4031873"/>
          </a:xfrm>
          <a:prstGeom prst="rect">
            <a:avLst/>
          </a:prstGeom>
        </p:spPr>
        <p:txBody>
          <a:bodyPr wrap="square">
            <a:spAutoFit/>
          </a:bodyPr>
          <a:lstStyle/>
          <a:p>
            <a:pPr marL="457200" indent="-457200" algn="just">
              <a:buFont typeface="Arial" panose="020B0604020202020204" pitchFamily="34" charset="0"/>
              <a:buChar char="•"/>
            </a:pPr>
            <a:r>
              <a:rPr lang="en-US" altLang="ja-JP" sz="3200" dirty="0"/>
              <a:t>1929</a:t>
            </a:r>
            <a:r>
              <a:rPr lang="ja-JP" altLang="en-US" sz="3200" dirty="0"/>
              <a:t>年のウォール街の暴落は米国経済に大きな打撃。</a:t>
            </a:r>
            <a:endParaRPr lang="en-US" altLang="ja-JP" sz="3200" dirty="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しかし当時は株式市場の役割が小さかったために被害の多くはアメリカ国内にとどまっており、</a:t>
            </a:r>
            <a:endParaRPr lang="en-US" altLang="ja-JP" sz="3200" dirty="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不況が世界恐慌に広がったのは、銀行倒産の連続による金融システムの停止に、</a:t>
            </a:r>
            <a:r>
              <a:rPr lang="en-US" altLang="ja-JP" sz="3200" dirty="0">
                <a:solidFill>
                  <a:srgbClr val="FFC000"/>
                </a:solidFill>
              </a:rPr>
              <a:t>FRB</a:t>
            </a:r>
            <a:r>
              <a:rPr lang="ja-JP" altLang="en-US" sz="3200" dirty="0"/>
              <a:t>（アメリカ連邦準備制度理事会）の金融政策の誤りが重なったため。</a:t>
            </a:r>
          </a:p>
        </p:txBody>
      </p:sp>
    </p:spTree>
    <p:extLst>
      <p:ext uri="{BB962C8B-B14F-4D97-AF65-F5344CB8AC3E}">
        <p14:creationId xmlns:p14="http://schemas.microsoft.com/office/powerpoint/2010/main" val="46450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52F51D5B-5041-4E20-81CA-E5B5199CF62B}" type="slidenum">
              <a:rPr lang="ja-JP" altLang="en-US"/>
              <a:pPr/>
              <a:t>36</a:t>
            </a:fld>
            <a:endParaRPr lang="ja-JP" altLang="en-US" sz="1800">
              <a:solidFill>
                <a:schemeClr val="tx1"/>
              </a:solidFill>
            </a:endParaRPr>
          </a:p>
        </p:txBody>
      </p:sp>
      <p:sp>
        <p:nvSpPr>
          <p:cNvPr id="345090" name="タイトル 3"/>
          <p:cNvSpPr>
            <a:spLocks noGrp="1" noChangeArrowheads="1"/>
          </p:cNvSpPr>
          <p:nvPr>
            <p:ph type="ctrTitle" idx="4294967295"/>
          </p:nvPr>
        </p:nvSpPr>
        <p:spPr>
          <a:xfrm>
            <a:off x="1666875" y="214313"/>
            <a:ext cx="4929188" cy="769661"/>
          </a:xfrm>
          <a:ln/>
        </p:spPr>
        <p:txBody>
          <a:bodyPr anchor="b">
            <a:normAutofit fontScale="90000"/>
          </a:bodyPr>
          <a:lstStyle/>
          <a:p>
            <a:pPr marL="0" indent="0" algn="ctr"/>
            <a:r>
              <a:rPr lang="ja-JP" altLang="en-US" sz="6000" dirty="0"/>
              <a:t>Ｊ．</a:t>
            </a:r>
            <a:r>
              <a:rPr lang="en-US" altLang="ja-JP" sz="6000" dirty="0"/>
              <a:t>M</a:t>
            </a:r>
            <a:r>
              <a:rPr lang="ja-JP" altLang="en-US" sz="6000" dirty="0" err="1"/>
              <a:t>．</a:t>
            </a:r>
            <a:r>
              <a:rPr lang="ja-JP" altLang="en-US" sz="6000" dirty="0"/>
              <a:t>ケインズ</a:t>
            </a:r>
          </a:p>
        </p:txBody>
      </p:sp>
      <p:sp>
        <p:nvSpPr>
          <p:cNvPr id="345091" name="サブタイトル 4"/>
          <p:cNvSpPr>
            <a:spLocks noGrp="1" noChangeArrowheads="1"/>
          </p:cNvSpPr>
          <p:nvPr>
            <p:ph type="subTitle" idx="4294967295"/>
          </p:nvPr>
        </p:nvSpPr>
        <p:spPr bwMode="auto">
          <a:xfrm>
            <a:off x="675860" y="1143000"/>
            <a:ext cx="9115839" cy="5500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just">
              <a:buFont typeface="Wingdings" panose="05000000000000000000" pitchFamily="2" charset="2"/>
              <a:buChar char="Ø"/>
            </a:pPr>
            <a:r>
              <a:rPr lang="en-US" altLang="ja-JP" sz="3600" dirty="0">
                <a:latin typeface="ＭＳ Ｐゴシック" panose="020B0600070205080204" pitchFamily="50" charset="-128"/>
                <a:sym typeface="ＭＳ Ｐゴシック" panose="020B0600070205080204" pitchFamily="50" charset="-128"/>
              </a:rPr>
              <a:t>John Maynard Keynes</a:t>
            </a:r>
            <a:r>
              <a:rPr lang="ja-JP" altLang="en-US" sz="3600" dirty="0" err="1">
                <a:latin typeface="ＭＳ Ｐゴシック" panose="020B0600070205080204" pitchFamily="50" charset="-128"/>
                <a:sym typeface="ＭＳ Ｐゴシック" panose="020B0600070205080204" pitchFamily="50" charset="-128"/>
              </a:rPr>
              <a:t>、</a:t>
            </a:r>
            <a:r>
              <a:rPr lang="en-US" altLang="ja-JP" sz="3600" dirty="0">
                <a:latin typeface="ＭＳ Ｐゴシック" panose="020B0600070205080204" pitchFamily="50" charset="-128"/>
                <a:sym typeface="ＭＳ Ｐゴシック" panose="020B0600070205080204" pitchFamily="50" charset="-128"/>
              </a:rPr>
              <a:t>1883</a:t>
            </a:r>
            <a:r>
              <a:rPr lang="ja-JP" altLang="en-US" sz="3600" dirty="0">
                <a:latin typeface="ＭＳ Ｐゴシック" panose="020B0600070205080204" pitchFamily="50" charset="-128"/>
                <a:sym typeface="ＭＳ Ｐゴシック" panose="020B0600070205080204" pitchFamily="50" charset="-128"/>
              </a:rPr>
              <a:t>年</a:t>
            </a:r>
            <a:r>
              <a:rPr lang="en-US" altLang="ja-JP" sz="3600" dirty="0">
                <a:latin typeface="ＭＳ Ｐゴシック" panose="020B0600070205080204" pitchFamily="50" charset="-128"/>
                <a:sym typeface="ＭＳ Ｐゴシック" panose="020B0600070205080204" pitchFamily="50" charset="-128"/>
              </a:rPr>
              <a:t>- 1946</a:t>
            </a:r>
            <a:r>
              <a:rPr lang="ja-JP" altLang="en-US" sz="3600" dirty="0">
                <a:latin typeface="ＭＳ Ｐゴシック" panose="020B0600070205080204" pitchFamily="50" charset="-128"/>
                <a:sym typeface="ＭＳ Ｐゴシック" panose="020B0600070205080204" pitchFamily="50" charset="-128"/>
              </a:rPr>
              <a:t>年）イギリス生まれ。</a:t>
            </a:r>
            <a:endParaRPr lang="en-US" altLang="ja-JP" sz="3600" dirty="0">
              <a:latin typeface="ＭＳ Ｐゴシック" panose="020B0600070205080204" pitchFamily="50" charset="-128"/>
              <a:sym typeface="ＭＳ Ｐゴシック" panose="020B0600070205080204" pitchFamily="50" charset="-128"/>
            </a:endParaRPr>
          </a:p>
          <a:p>
            <a:pPr marL="0" indent="0" algn="just">
              <a:buFont typeface="Wingdings" panose="05000000000000000000" pitchFamily="2" charset="2"/>
              <a:buChar char="Ø"/>
            </a:pPr>
            <a:r>
              <a:rPr lang="en-US" altLang="ja-JP" sz="3600" dirty="0">
                <a:latin typeface="ＭＳ Ｐゴシック" panose="020B0600070205080204" pitchFamily="50" charset="-128"/>
                <a:sym typeface="ＭＳ Ｐゴシック" panose="020B0600070205080204" pitchFamily="50" charset="-128"/>
              </a:rPr>
              <a:t>20</a:t>
            </a:r>
            <a:r>
              <a:rPr lang="ja-JP" altLang="en-US" sz="3600" dirty="0">
                <a:latin typeface="ＭＳ Ｐゴシック" panose="020B0600070205080204" pitchFamily="50" charset="-128"/>
                <a:sym typeface="ＭＳ Ｐゴシック" panose="020B0600070205080204" pitchFamily="50" charset="-128"/>
              </a:rPr>
              <a:t>世紀学問史において最重要人物の一人。</a:t>
            </a:r>
            <a:endParaRPr lang="en-US" altLang="ja-JP" sz="3600" dirty="0">
              <a:latin typeface="ＭＳ Ｐゴシック" panose="020B0600070205080204" pitchFamily="50" charset="-128"/>
              <a:sym typeface="ＭＳ Ｐゴシック" panose="020B0600070205080204" pitchFamily="50" charset="-128"/>
            </a:endParaRPr>
          </a:p>
          <a:p>
            <a:pPr marL="0" indent="0" algn="just">
              <a:buFont typeface="Wingdings" panose="05000000000000000000" pitchFamily="2" charset="2"/>
              <a:buChar char="Ø"/>
            </a:pPr>
            <a:r>
              <a:rPr lang="ja-JP" altLang="en-US" sz="3600" dirty="0">
                <a:latin typeface="ＭＳ Ｐゴシック" panose="020B0600070205080204" pitchFamily="50" charset="-128"/>
                <a:sym typeface="ＭＳ Ｐゴシック" panose="020B0600070205080204" pitchFamily="50" charset="-128"/>
              </a:rPr>
              <a:t>経済学者、思想家、投資家。</a:t>
            </a:r>
            <a:endParaRPr lang="en-US" altLang="ja-JP" sz="3600" dirty="0">
              <a:latin typeface="ＭＳ Ｐゴシック" panose="020B0600070205080204" pitchFamily="50" charset="-128"/>
              <a:sym typeface="ＭＳ Ｐゴシック" panose="020B0600070205080204" pitchFamily="50" charset="-128"/>
            </a:endParaRPr>
          </a:p>
        </p:txBody>
      </p:sp>
      <p:pic>
        <p:nvPicPr>
          <p:cNvPr id="345092" name="Picture 2" descr="John Maynard Keyn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289477"/>
            <a:ext cx="197643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633716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fade">
                                      <p:cBhvr>
                                        <p:cTn id="7" dur="500"/>
                                        <p:tgtEl>
                                          <p:spTgt spid="345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5091">
                                            <p:txEl>
                                              <p:pRg st="1" end="1"/>
                                            </p:txEl>
                                          </p:spTgt>
                                        </p:tgtEl>
                                        <p:attrNameLst>
                                          <p:attrName>style.visibility</p:attrName>
                                        </p:attrNameLst>
                                      </p:cBhvr>
                                      <p:to>
                                        <p:strVal val="visible"/>
                                      </p:to>
                                    </p:set>
                                    <p:animEffect transition="in" filter="fade">
                                      <p:cBhvr>
                                        <p:cTn id="12" dur="500"/>
                                        <p:tgtEl>
                                          <p:spTgt spid="345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5091">
                                            <p:txEl>
                                              <p:pRg st="2" end="2"/>
                                            </p:txEl>
                                          </p:spTgt>
                                        </p:tgtEl>
                                        <p:attrNameLst>
                                          <p:attrName>style.visibility</p:attrName>
                                        </p:attrNameLst>
                                      </p:cBhvr>
                                      <p:to>
                                        <p:strVal val="visible"/>
                                      </p:to>
                                    </p:set>
                                    <p:animEffect transition="in" filter="fade">
                                      <p:cBhvr>
                                        <p:cTn id="17" dur="500"/>
                                        <p:tgtEl>
                                          <p:spTgt spid="345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4"/>
          <p:cNvSpPr>
            <a:spLocks noGrp="1"/>
          </p:cNvSpPr>
          <p:nvPr>
            <p:ph type="sldNum" sz="quarter" idx="12"/>
          </p:nvPr>
        </p:nvSpPr>
        <p:spPr/>
        <p:txBody>
          <a:bodyPr/>
          <a:lstStyle/>
          <a:p>
            <a:fld id="{071005D7-2C16-4048-B64E-24EE24448EA9}" type="slidenum">
              <a:rPr lang="ja-JP" altLang="en-US"/>
              <a:pPr/>
              <a:t>37</a:t>
            </a:fld>
            <a:endParaRPr lang="ja-JP" altLang="en-US" sz="1800">
              <a:solidFill>
                <a:schemeClr val="tx1"/>
              </a:solidFill>
            </a:endParaRPr>
          </a:p>
        </p:txBody>
      </p:sp>
      <p:sp>
        <p:nvSpPr>
          <p:cNvPr id="346115" name="コンテンツ プレースホルダ 2"/>
          <p:cNvSpPr>
            <a:spLocks noGrp="1" noChangeArrowheads="1"/>
          </p:cNvSpPr>
          <p:nvPr>
            <p:ph idx="4294967295"/>
          </p:nvPr>
        </p:nvSpPr>
        <p:spPr bwMode="auto">
          <a:xfrm>
            <a:off x="520700" y="555625"/>
            <a:ext cx="10746856" cy="532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a:buFont typeface="Wingdings" panose="05000000000000000000" pitchFamily="2" charset="2"/>
              <a:buChar char="Ø"/>
            </a:pPr>
            <a:r>
              <a:rPr lang="ja-JP" altLang="en-US" sz="4000" dirty="0">
                <a:latin typeface="ＭＳ Ｐゴシック" panose="020B0600070205080204" pitchFamily="50" charset="-128"/>
                <a:sym typeface="ＭＳ Ｐゴシック" panose="020B0600070205080204" pitchFamily="50" charset="-128"/>
              </a:rPr>
              <a:t>経済学において有効需要に基いてマクロ経済学を確立。</a:t>
            </a:r>
            <a:endParaRPr lang="en-US" altLang="ja-JP" sz="4000" dirty="0">
              <a:latin typeface="ＭＳ Ｐゴシック" panose="020B0600070205080204" pitchFamily="50" charset="-128"/>
              <a:sym typeface="ＭＳ Ｐゴシック" panose="020B0600070205080204" pitchFamily="50" charset="-128"/>
            </a:endParaRPr>
          </a:p>
          <a:p>
            <a:pPr algn="just">
              <a:buFont typeface="Wingdings" panose="05000000000000000000" pitchFamily="2" charset="2"/>
              <a:buChar char="Ø"/>
            </a:pPr>
            <a:r>
              <a:rPr lang="ja-JP" altLang="en-US" sz="4000" dirty="0">
                <a:latin typeface="ＭＳ Ｐゴシック" panose="020B0600070205080204" pitchFamily="50" charset="-128"/>
                <a:sym typeface="ＭＳ Ｐゴシック" panose="020B0600070205080204" pitchFamily="50" charset="-128"/>
              </a:rPr>
              <a:t>（着想自体はミハウ・カレツキが先であるとされる）</a:t>
            </a:r>
          </a:p>
          <a:p>
            <a:pPr algn="just">
              <a:buFont typeface="Wingdings" panose="05000000000000000000" pitchFamily="2" charset="2"/>
              <a:buChar char="Ø"/>
            </a:pPr>
            <a:r>
              <a:rPr lang="ja-JP" altLang="en-US" sz="4000" dirty="0">
                <a:latin typeface="ＭＳ Ｐゴシック" panose="020B0600070205080204" pitchFamily="50" charset="-128"/>
                <a:sym typeface="ＭＳ Ｐゴシック" panose="020B0600070205080204" pitchFamily="50" charset="-128"/>
              </a:rPr>
              <a:t>経済学の大家アルフレッド・マーシャルの弟子。</a:t>
            </a:r>
          </a:p>
          <a:p>
            <a:endParaRPr lang="ja-JP" altLang="en-US" dirty="0"/>
          </a:p>
        </p:txBody>
      </p:sp>
    </p:spTree>
    <p:extLst>
      <p:ext uri="{BB962C8B-B14F-4D97-AF65-F5344CB8AC3E}">
        <p14:creationId xmlns:p14="http://schemas.microsoft.com/office/powerpoint/2010/main" val="3674404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p:cTn id="7" dur="500" fill="hold"/>
                                        <p:tgtEl>
                                          <p:spTgt spid="34611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46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6115">
                                            <p:txEl>
                                              <p:pRg st="1" end="1"/>
                                            </p:txEl>
                                          </p:spTgt>
                                        </p:tgtEl>
                                        <p:attrNameLst>
                                          <p:attrName>style.visibility</p:attrName>
                                        </p:attrNameLst>
                                      </p:cBhvr>
                                      <p:to>
                                        <p:strVal val="visible"/>
                                      </p:to>
                                    </p:set>
                                    <p:anim calcmode="lin" valueType="num">
                                      <p:cBhvr>
                                        <p:cTn id="13" dur="500" fill="hold"/>
                                        <p:tgtEl>
                                          <p:spTgt spid="34611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46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6115">
                                            <p:txEl>
                                              <p:pRg st="2" end="2"/>
                                            </p:txEl>
                                          </p:spTgt>
                                        </p:tgtEl>
                                        <p:attrNameLst>
                                          <p:attrName>style.visibility</p:attrName>
                                        </p:attrNameLst>
                                      </p:cBhvr>
                                      <p:to>
                                        <p:strVal val="visible"/>
                                      </p:to>
                                    </p:set>
                                    <p:anim calcmode="lin" valueType="num">
                                      <p:cBhvr>
                                        <p:cTn id="19" dur="500" fill="hold"/>
                                        <p:tgtEl>
                                          <p:spTgt spid="346115">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461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4"/>
          <p:cNvSpPr>
            <a:spLocks noGrp="1"/>
          </p:cNvSpPr>
          <p:nvPr>
            <p:ph type="sldNum" sz="quarter" idx="12"/>
          </p:nvPr>
        </p:nvSpPr>
        <p:spPr/>
        <p:txBody>
          <a:bodyPr/>
          <a:lstStyle/>
          <a:p>
            <a:fld id="{0DF90BF0-9CE2-44C8-A2AA-6796C8BADE6B}" type="slidenum">
              <a:rPr lang="ja-JP" altLang="en-US"/>
              <a:pPr/>
              <a:t>38</a:t>
            </a:fld>
            <a:endParaRPr lang="ja-JP" altLang="en-US" sz="1800">
              <a:solidFill>
                <a:schemeClr val="tx1"/>
              </a:solidFill>
            </a:endParaRPr>
          </a:p>
        </p:txBody>
      </p:sp>
      <p:sp>
        <p:nvSpPr>
          <p:cNvPr id="347139" name="サブタイトル 4"/>
          <p:cNvSpPr>
            <a:spLocks noGrp="1" noChangeArrowheads="1"/>
          </p:cNvSpPr>
          <p:nvPr>
            <p:ph type="subTitle" idx="4294967295"/>
          </p:nvPr>
        </p:nvSpPr>
        <p:spPr bwMode="auto">
          <a:xfrm>
            <a:off x="495300" y="381000"/>
            <a:ext cx="11163300" cy="61198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lgn="just">
              <a:buFont typeface="Wingdings" panose="05000000000000000000" pitchFamily="2" charset="2"/>
              <a:buChar char="Ø"/>
            </a:pPr>
            <a:r>
              <a:rPr lang="en-US" altLang="ja-JP" sz="4000" dirty="0">
                <a:latin typeface="ＭＳ Ｐゴシック" panose="020B0600070205080204" pitchFamily="50" charset="-128"/>
                <a:sym typeface="ＭＳ Ｐゴシック" panose="020B0600070205080204" pitchFamily="50" charset="-128"/>
              </a:rPr>
              <a:t>『</a:t>
            </a:r>
            <a:r>
              <a:rPr lang="ja-JP" altLang="en-US" sz="4000" dirty="0">
                <a:latin typeface="ＭＳ Ｐゴシック" panose="020B0600070205080204" pitchFamily="50" charset="-128"/>
                <a:sym typeface="ＭＳ Ｐゴシック" panose="020B0600070205080204" pitchFamily="50" charset="-128"/>
              </a:rPr>
              <a:t>雇用・利子および貨幣の一般理論</a:t>
            </a:r>
            <a:r>
              <a:rPr lang="en-US" altLang="ja-JP" sz="4000" dirty="0">
                <a:latin typeface="ＭＳ Ｐゴシック" panose="020B0600070205080204" pitchFamily="50" charset="-128"/>
                <a:sym typeface="ＭＳ Ｐゴシック" panose="020B0600070205080204" pitchFamily="50" charset="-128"/>
              </a:rPr>
              <a:t>』</a:t>
            </a:r>
            <a:r>
              <a:rPr lang="ja-JP" altLang="en-US" sz="4000" dirty="0">
                <a:latin typeface="ＭＳ Ｐゴシック" panose="020B0600070205080204" pitchFamily="50" charset="-128"/>
                <a:sym typeface="ＭＳ Ｐゴシック" panose="020B0600070205080204" pitchFamily="50" charset="-128"/>
              </a:rPr>
              <a:t>（</a:t>
            </a:r>
            <a:r>
              <a:rPr lang="en-US" altLang="ja-JP" sz="4000" dirty="0">
                <a:latin typeface="ＭＳ Ｐゴシック" panose="020B0600070205080204" pitchFamily="50" charset="-128"/>
                <a:sym typeface="ＭＳ Ｐゴシック" panose="020B0600070205080204" pitchFamily="50" charset="-128"/>
              </a:rPr>
              <a:t>1935- 1936</a:t>
            </a:r>
            <a:r>
              <a:rPr lang="ja-JP" altLang="en-US" sz="4000" dirty="0">
                <a:latin typeface="ＭＳ Ｐゴシック" panose="020B0600070205080204" pitchFamily="50" charset="-128"/>
                <a:sym typeface="ＭＳ Ｐゴシック" panose="020B0600070205080204" pitchFamily="50" charset="-128"/>
              </a:rPr>
              <a:t>年）</a:t>
            </a:r>
            <a:endParaRPr lang="en-US" altLang="ja-JP" sz="4000" dirty="0">
              <a:latin typeface="ＭＳ Ｐゴシック" panose="020B0600070205080204" pitchFamily="50" charset="-128"/>
              <a:sym typeface="ＭＳ Ｐゴシック" panose="020B0600070205080204" pitchFamily="50" charset="-128"/>
            </a:endParaRPr>
          </a:p>
          <a:p>
            <a:pPr marL="0" indent="0" algn="just">
              <a:buFont typeface="Wingdings" panose="05000000000000000000" pitchFamily="2" charset="2"/>
              <a:buChar char="Ø"/>
            </a:pPr>
            <a:r>
              <a:rPr lang="ja-JP" altLang="en-US" sz="4000" dirty="0">
                <a:latin typeface="ＭＳ Ｐゴシック" panose="020B0600070205080204" pitchFamily="50" charset="-128"/>
                <a:sym typeface="ＭＳ Ｐゴシック" panose="020B0600070205080204" pitchFamily="50" charset="-128"/>
              </a:rPr>
              <a:t>不完全雇用（失業状態）のもとでも均衡が成立、完全雇用を与えるための理論。</a:t>
            </a:r>
            <a:endParaRPr lang="en-US" altLang="ja-JP" sz="4000" dirty="0">
              <a:latin typeface="ＭＳ Ｐゴシック" panose="020B0600070205080204" pitchFamily="50" charset="-128"/>
              <a:sym typeface="ＭＳ Ｐゴシック" panose="020B0600070205080204" pitchFamily="50" charset="-128"/>
            </a:endParaRPr>
          </a:p>
          <a:p>
            <a:pPr marL="0" indent="0" algn="just">
              <a:buFont typeface="Wingdings" panose="05000000000000000000" pitchFamily="2" charset="2"/>
              <a:buChar char="Ø"/>
            </a:pPr>
            <a:r>
              <a:rPr lang="ja-JP" altLang="en-US" sz="4000" dirty="0">
                <a:latin typeface="ＭＳ Ｐゴシック" panose="020B0600070205080204" pitchFamily="50" charset="-128"/>
                <a:sym typeface="ＭＳ Ｐゴシック" panose="020B0600070205080204" pitchFamily="50" charset="-128"/>
              </a:rPr>
              <a:t>産出高は消費と投資とからなるとする有効需要の原理を基礎として、</a:t>
            </a:r>
            <a:endParaRPr lang="en-US" altLang="ja-JP" sz="4000" dirty="0">
              <a:latin typeface="ＭＳ Ｐゴシック" panose="020B0600070205080204" pitchFamily="50" charset="-128"/>
              <a:sym typeface="ＭＳ Ｐゴシック" panose="020B0600070205080204" pitchFamily="50" charset="-128"/>
            </a:endParaRPr>
          </a:p>
          <a:p>
            <a:pPr marL="0" indent="0" algn="just">
              <a:buFont typeface="Wingdings" panose="05000000000000000000" pitchFamily="2" charset="2"/>
              <a:buChar char="Ø"/>
            </a:pPr>
            <a:r>
              <a:rPr lang="ja-JP" altLang="en-US" sz="4000" dirty="0">
                <a:latin typeface="ＭＳ Ｐゴシック" panose="020B0600070205080204" pitchFamily="50" charset="-128"/>
                <a:sym typeface="ＭＳ Ｐゴシック" panose="020B0600070205080204" pitchFamily="50" charset="-128"/>
              </a:rPr>
              <a:t>有効需要の不足に基づく失業の原因を明らかにした。</a:t>
            </a:r>
            <a:endParaRPr lang="en-US" altLang="ja-JP" sz="4000" dirty="0">
              <a:latin typeface="ＭＳ Ｐゴシック" panose="020B0600070205080204" pitchFamily="50" charset="-128"/>
              <a:sym typeface="ＭＳ Ｐゴシック" panose="020B0600070205080204" pitchFamily="50" charset="-128"/>
            </a:endParaRPr>
          </a:p>
          <a:p>
            <a:pPr marL="0" indent="0" algn="ctr">
              <a:buFont typeface="Arial" panose="020B0604020202020204" pitchFamily="34" charset="0"/>
              <a:buNone/>
            </a:pPr>
            <a:endParaRPr lang="ja-JP" altLang="en-US" sz="4400" dirty="0"/>
          </a:p>
          <a:p>
            <a:pPr marL="0" indent="0" algn="ctr">
              <a:buFont typeface="Arial" panose="020B0604020202020204" pitchFamily="34" charset="0"/>
              <a:buNone/>
            </a:pPr>
            <a:endParaRPr lang="ja-JP" altLang="en-US" sz="4400" dirty="0"/>
          </a:p>
          <a:p>
            <a:pPr marL="0" indent="0" algn="ctr">
              <a:buFont typeface="Arial" panose="020B0604020202020204" pitchFamily="34" charset="0"/>
              <a:buNone/>
            </a:pPr>
            <a:endParaRPr lang="ja-JP" altLang="en-US" sz="2400" dirty="0"/>
          </a:p>
        </p:txBody>
      </p:sp>
    </p:spTree>
    <p:extLst>
      <p:ext uri="{BB962C8B-B14F-4D97-AF65-F5344CB8AC3E}">
        <p14:creationId xmlns:p14="http://schemas.microsoft.com/office/powerpoint/2010/main" val="1367469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p:cTn id="7" dur="500" fill="hold"/>
                                        <p:tgtEl>
                                          <p:spTgt spid="34713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47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7139">
                                            <p:txEl>
                                              <p:pRg st="1" end="1"/>
                                            </p:txEl>
                                          </p:spTgt>
                                        </p:tgtEl>
                                        <p:attrNameLst>
                                          <p:attrName>style.visibility</p:attrName>
                                        </p:attrNameLst>
                                      </p:cBhvr>
                                      <p:to>
                                        <p:strVal val="visible"/>
                                      </p:to>
                                    </p:set>
                                    <p:anim calcmode="lin" valueType="num">
                                      <p:cBhvr>
                                        <p:cTn id="13" dur="500" fill="hold"/>
                                        <p:tgtEl>
                                          <p:spTgt spid="34713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47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7139">
                                            <p:txEl>
                                              <p:pRg st="2" end="2"/>
                                            </p:txEl>
                                          </p:spTgt>
                                        </p:tgtEl>
                                        <p:attrNameLst>
                                          <p:attrName>style.visibility</p:attrName>
                                        </p:attrNameLst>
                                      </p:cBhvr>
                                      <p:to>
                                        <p:strVal val="visible"/>
                                      </p:to>
                                    </p:set>
                                    <p:anim calcmode="lin" valueType="num">
                                      <p:cBhvr>
                                        <p:cTn id="19" dur="500" fill="hold"/>
                                        <p:tgtEl>
                                          <p:spTgt spid="347139">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47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7139">
                                            <p:txEl>
                                              <p:pRg st="3" end="3"/>
                                            </p:txEl>
                                          </p:spTgt>
                                        </p:tgtEl>
                                        <p:attrNameLst>
                                          <p:attrName>style.visibility</p:attrName>
                                        </p:attrNameLst>
                                      </p:cBhvr>
                                      <p:to>
                                        <p:strVal val="visible"/>
                                      </p:to>
                                    </p:set>
                                    <p:anim calcmode="lin" valueType="num">
                                      <p:cBhvr>
                                        <p:cTn id="25" dur="500" fill="hold"/>
                                        <p:tgtEl>
                                          <p:spTgt spid="34713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471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4"/>
          <p:cNvSpPr>
            <a:spLocks noGrp="1"/>
          </p:cNvSpPr>
          <p:nvPr>
            <p:ph type="sldNum" sz="quarter" idx="12"/>
          </p:nvPr>
        </p:nvSpPr>
        <p:spPr/>
        <p:txBody>
          <a:bodyPr/>
          <a:lstStyle/>
          <a:p>
            <a:fld id="{1C96CE4B-2C96-4D44-95BC-EAE511D75913}" type="slidenum">
              <a:rPr lang="ja-JP" altLang="en-US"/>
              <a:pPr/>
              <a:t>39</a:t>
            </a:fld>
            <a:endParaRPr lang="ja-JP" altLang="en-US" sz="1800">
              <a:solidFill>
                <a:schemeClr val="tx1"/>
              </a:solidFill>
            </a:endParaRPr>
          </a:p>
        </p:txBody>
      </p:sp>
      <p:sp>
        <p:nvSpPr>
          <p:cNvPr id="348163" name="コンテンツ プレースホルダ 2"/>
          <p:cNvSpPr>
            <a:spLocks noGrp="1" noChangeArrowheads="1"/>
          </p:cNvSpPr>
          <p:nvPr>
            <p:ph idx="4294967295"/>
          </p:nvPr>
        </p:nvSpPr>
        <p:spPr bwMode="auto">
          <a:xfrm>
            <a:off x="406400" y="422274"/>
            <a:ext cx="11379200" cy="58261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gn="just">
              <a:buFont typeface="Wingdings" panose="05000000000000000000" pitchFamily="2" charset="2"/>
              <a:buChar char="Ø"/>
            </a:pPr>
            <a:r>
              <a:rPr lang="en-US" altLang="ja-JP" sz="4000" dirty="0"/>
              <a:t>1929</a:t>
            </a:r>
            <a:r>
              <a:rPr lang="ja-JP" altLang="en-US" sz="4000" dirty="0"/>
              <a:t>年秋アメリカ・ウオールストリートの金融パニック→世界恐慌へ</a:t>
            </a:r>
            <a:endParaRPr lang="en-US" altLang="ja-JP" sz="4000" dirty="0"/>
          </a:p>
          <a:p>
            <a:pPr algn="just">
              <a:buFont typeface="Wingdings" panose="05000000000000000000" pitchFamily="2" charset="2"/>
              <a:buChar char="Ø"/>
            </a:pPr>
            <a:r>
              <a:rPr lang="ja-JP" altLang="en-US" sz="4000" dirty="0"/>
              <a:t>アメリカでは</a:t>
            </a:r>
            <a:r>
              <a:rPr lang="en-US" altLang="ja-JP" sz="4000" dirty="0"/>
              <a:t>30</a:t>
            </a:r>
            <a:r>
              <a:rPr lang="ja-JP" altLang="en-US" sz="4000" dirty="0"/>
              <a:t>年代にケインズの理論に基づき、ニューディール政策として強力な公共事業が実施。</a:t>
            </a:r>
            <a:endParaRPr lang="en-US" altLang="ja-JP" sz="4000" dirty="0"/>
          </a:p>
          <a:p>
            <a:pPr algn="just">
              <a:buFont typeface="Wingdings" panose="05000000000000000000" pitchFamily="2" charset="2"/>
              <a:buChar char="Ø"/>
            </a:pPr>
            <a:r>
              <a:rPr lang="en-US" altLang="ja-JP" sz="4000" dirty="0"/>
              <a:t>TVA</a:t>
            </a:r>
            <a:r>
              <a:rPr lang="ja-JP" altLang="en-US" sz="4000" dirty="0"/>
              <a:t> ★★ （テネシー川渓谷開発公社：ダム建設による波及効果）　</a:t>
            </a:r>
            <a:r>
              <a:rPr lang="ja-JP" altLang="en-US" sz="1800" dirty="0">
                <a:solidFill>
                  <a:srgbClr val="FF0000"/>
                </a:solidFill>
              </a:rPr>
              <a:t>今日はここまで</a:t>
            </a:r>
            <a:r>
              <a:rPr lang="en-US" altLang="ja-JP" sz="1800" dirty="0">
                <a:solidFill>
                  <a:srgbClr val="FF0000"/>
                </a:solidFill>
              </a:rPr>
              <a:t>2017.5.9</a:t>
            </a:r>
          </a:p>
          <a:p>
            <a:pPr algn="just">
              <a:buFont typeface="Wingdings" panose="05000000000000000000" pitchFamily="2" charset="2"/>
              <a:buChar char="Ø"/>
            </a:pPr>
            <a:r>
              <a:rPr lang="ja-JP" altLang="en-US" sz="4000" dirty="0"/>
              <a:t>効果は定かではない→第二次世界大戦（</a:t>
            </a:r>
            <a:r>
              <a:rPr lang="en-US" altLang="ja-JP" sz="4000" dirty="0"/>
              <a:t>1939</a:t>
            </a:r>
            <a:r>
              <a:rPr lang="ja-JP" altLang="en-US" sz="4000" dirty="0"/>
              <a:t>）へ突入</a:t>
            </a:r>
            <a:endParaRPr lang="ja-JP" altLang="en-US" dirty="0"/>
          </a:p>
        </p:txBody>
      </p:sp>
    </p:spTree>
    <p:extLst>
      <p:ext uri="{BB962C8B-B14F-4D97-AF65-F5344CB8AC3E}">
        <p14:creationId xmlns:p14="http://schemas.microsoft.com/office/powerpoint/2010/main" val="2478287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p:cTn id="7" dur="1000" fill="hold"/>
                                        <p:tgtEl>
                                          <p:spTgt spid="3481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163">
                                            <p:txEl>
                                              <p:pRg st="0" end="0"/>
                                            </p:txEl>
                                          </p:spTgt>
                                        </p:tgtEl>
                                        <p:attrNameLst>
                                          <p:attrName>ppt_h</p:attrName>
                                        </p:attrNameLst>
                                      </p:cBhvr>
                                      <p:tavLst>
                                        <p:tav tm="0">
                                          <p:val>
                                            <p:strVal val="#ppt_h"/>
                                          </p:val>
                                        </p:tav>
                                        <p:tav tm="100000">
                                          <p:val>
                                            <p:strVal val="#ppt_h"/>
                                          </p:val>
                                        </p:tav>
                                      </p:tavLst>
                                    </p:anim>
                                    <p:animEffect>
                                      <p:cBhvr>
                                        <p:cTn id="9" dur="1000"/>
                                        <p:tgtEl>
                                          <p:spTgt spid="3481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8163">
                                            <p:txEl>
                                              <p:pRg st="1" end="1"/>
                                            </p:txEl>
                                          </p:spTgt>
                                        </p:tgtEl>
                                        <p:attrNameLst>
                                          <p:attrName>style.visibility</p:attrName>
                                        </p:attrNameLst>
                                      </p:cBhvr>
                                      <p:to>
                                        <p:strVal val="visible"/>
                                      </p:to>
                                    </p:set>
                                    <p:anim calcmode="lin" valueType="num">
                                      <p:cBhvr>
                                        <p:cTn id="14" dur="1000" fill="hold"/>
                                        <p:tgtEl>
                                          <p:spTgt spid="34816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48163">
                                            <p:txEl>
                                              <p:pRg st="1" end="1"/>
                                            </p:txEl>
                                          </p:spTgt>
                                        </p:tgtEl>
                                        <p:attrNameLst>
                                          <p:attrName>ppt_h</p:attrName>
                                        </p:attrNameLst>
                                      </p:cBhvr>
                                      <p:tavLst>
                                        <p:tav tm="0">
                                          <p:val>
                                            <p:strVal val="#ppt_h"/>
                                          </p:val>
                                        </p:tav>
                                        <p:tav tm="100000">
                                          <p:val>
                                            <p:strVal val="#ppt_h"/>
                                          </p:val>
                                        </p:tav>
                                      </p:tavLst>
                                    </p:anim>
                                    <p:animEffect>
                                      <p:cBhvr>
                                        <p:cTn id="16" dur="1000"/>
                                        <p:tgtEl>
                                          <p:spTgt spid="3481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48163">
                                            <p:txEl>
                                              <p:pRg st="2" end="2"/>
                                            </p:txEl>
                                          </p:spTgt>
                                        </p:tgtEl>
                                        <p:attrNameLst>
                                          <p:attrName>style.visibility</p:attrName>
                                        </p:attrNameLst>
                                      </p:cBhvr>
                                      <p:to>
                                        <p:strVal val="visible"/>
                                      </p:to>
                                    </p:set>
                                    <p:anim calcmode="lin" valueType="num">
                                      <p:cBhvr>
                                        <p:cTn id="21" dur="1000" fill="hold"/>
                                        <p:tgtEl>
                                          <p:spTgt spid="34816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48163">
                                            <p:txEl>
                                              <p:pRg st="2" end="2"/>
                                            </p:txEl>
                                          </p:spTgt>
                                        </p:tgtEl>
                                        <p:attrNameLst>
                                          <p:attrName>ppt_h</p:attrName>
                                        </p:attrNameLst>
                                      </p:cBhvr>
                                      <p:tavLst>
                                        <p:tav tm="0">
                                          <p:val>
                                            <p:strVal val="#ppt_h"/>
                                          </p:val>
                                        </p:tav>
                                        <p:tav tm="100000">
                                          <p:val>
                                            <p:strVal val="#ppt_h"/>
                                          </p:val>
                                        </p:tav>
                                      </p:tavLst>
                                    </p:anim>
                                    <p:animEffect>
                                      <p:cBhvr>
                                        <p:cTn id="23" dur="1000"/>
                                        <p:tgtEl>
                                          <p:spTgt spid="3481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48163">
                                            <p:txEl>
                                              <p:pRg st="3" end="3"/>
                                            </p:txEl>
                                          </p:spTgt>
                                        </p:tgtEl>
                                        <p:attrNameLst>
                                          <p:attrName>style.visibility</p:attrName>
                                        </p:attrNameLst>
                                      </p:cBhvr>
                                      <p:to>
                                        <p:strVal val="visible"/>
                                      </p:to>
                                    </p:set>
                                    <p:anim calcmode="lin" valueType="num">
                                      <p:cBhvr>
                                        <p:cTn id="28" dur="1000" fill="hold"/>
                                        <p:tgtEl>
                                          <p:spTgt spid="34816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48163">
                                            <p:txEl>
                                              <p:pRg st="3" end="3"/>
                                            </p:txEl>
                                          </p:spTgt>
                                        </p:tgtEl>
                                        <p:attrNameLst>
                                          <p:attrName>ppt_h</p:attrName>
                                        </p:attrNameLst>
                                      </p:cBhvr>
                                      <p:tavLst>
                                        <p:tav tm="0">
                                          <p:val>
                                            <p:strVal val="#ppt_h"/>
                                          </p:val>
                                        </p:tav>
                                        <p:tav tm="100000">
                                          <p:val>
                                            <p:strVal val="#ppt_h"/>
                                          </p:val>
                                        </p:tav>
                                      </p:tavLst>
                                    </p:anim>
                                    <p:animEffect>
                                      <p:cBhvr>
                                        <p:cTn id="30" dur="1000"/>
                                        <p:tgtEl>
                                          <p:spTgt spid="348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6534" y="241852"/>
            <a:ext cx="10353761" cy="593035"/>
          </a:xfrm>
        </p:spPr>
        <p:txBody>
          <a:bodyPr/>
          <a:lstStyle/>
          <a:p>
            <a:pPr algn="l"/>
            <a:r>
              <a:rPr kumimoji="1" lang="ja-JP" altLang="en-US" dirty="0">
                <a:solidFill>
                  <a:srgbClr val="FFC000"/>
                </a:solidFill>
              </a:rPr>
              <a:t>財政学で解く社会問題</a:t>
            </a:r>
          </a:p>
        </p:txBody>
      </p:sp>
      <p:sp>
        <p:nvSpPr>
          <p:cNvPr id="3" name="縦書きテキスト プレースホルダー 2"/>
          <p:cNvSpPr>
            <a:spLocks noGrp="1"/>
          </p:cNvSpPr>
          <p:nvPr>
            <p:ph type="body" orient="vert" idx="1"/>
          </p:nvPr>
        </p:nvSpPr>
        <p:spPr>
          <a:xfrm>
            <a:off x="396960" y="944217"/>
            <a:ext cx="11341153" cy="5516217"/>
          </a:xfrm>
        </p:spPr>
        <p:txBody>
          <a:bodyPr vert="horz">
            <a:normAutofit fontScale="47500" lnSpcReduction="20000"/>
          </a:bodyPr>
          <a:lstStyle/>
          <a:p>
            <a:pPr algn="just">
              <a:buClr>
                <a:srgbClr val="FFC000"/>
              </a:buClr>
              <a:buFontTx/>
              <a:buChar char="☆"/>
            </a:pPr>
            <a:r>
              <a:rPr kumimoji="1" lang="ja-JP" altLang="en-US" sz="6700" dirty="0">
                <a:solidFill>
                  <a:schemeClr val="tx1"/>
                </a:solidFill>
              </a:rPr>
              <a:t>（米軍）基地交付金（思いやり予算）－日本の米軍基地（沖縄）はアメリカの植民地になっている。</a:t>
            </a:r>
            <a:endParaRPr kumimoji="1" lang="en-US" altLang="ja-JP" sz="6700" dirty="0">
              <a:solidFill>
                <a:schemeClr val="tx1"/>
              </a:solidFill>
            </a:endParaRPr>
          </a:p>
          <a:p>
            <a:pPr algn="just">
              <a:buClr>
                <a:srgbClr val="FFC000"/>
              </a:buClr>
              <a:buFontTx/>
              <a:buChar char="☆"/>
            </a:pPr>
            <a:r>
              <a:rPr lang="ja-JP" altLang="en-US" sz="6700" dirty="0">
                <a:solidFill>
                  <a:schemeClr val="tx1"/>
                </a:solidFill>
              </a:rPr>
              <a:t>電源三法交付金</a:t>
            </a:r>
            <a:r>
              <a:rPr lang="ja-JP" altLang="en-US" sz="6700" dirty="0" err="1">
                <a:solidFill>
                  <a:schemeClr val="tx1"/>
                </a:solidFill>
              </a:rPr>
              <a:t>ー</a:t>
            </a:r>
            <a:r>
              <a:rPr lang="ja-JP" altLang="en-US" sz="6700" dirty="0">
                <a:solidFill>
                  <a:schemeClr val="tx1"/>
                </a:solidFill>
              </a:rPr>
              <a:t>電気料金に含まれ原発</a:t>
            </a:r>
            <a:r>
              <a:rPr lang="ja-JP" altLang="en-US" sz="6700" dirty="0" smtClean="0">
                <a:solidFill>
                  <a:schemeClr val="tx1"/>
                </a:solidFill>
              </a:rPr>
              <a:t>立地へばら撒かれ、大都市</a:t>
            </a:r>
            <a:r>
              <a:rPr lang="ja-JP" altLang="en-US" sz="6700" dirty="0">
                <a:solidFill>
                  <a:schemeClr val="tx1"/>
                </a:solidFill>
              </a:rPr>
              <a:t>の電気需要のため</a:t>
            </a:r>
            <a:r>
              <a:rPr lang="ja-JP" altLang="en-US" sz="6700" dirty="0" smtClean="0">
                <a:solidFill>
                  <a:schemeClr val="tx1"/>
                </a:solidFill>
              </a:rPr>
              <a:t>に地方の原発立地地域が買収</a:t>
            </a:r>
            <a:r>
              <a:rPr lang="ja-JP" altLang="en-US" sz="6700" dirty="0">
                <a:solidFill>
                  <a:schemeClr val="tx1"/>
                </a:solidFill>
              </a:rPr>
              <a:t>されている</a:t>
            </a:r>
            <a:r>
              <a:rPr lang="ja-JP" altLang="en-US" sz="6700" dirty="0" smtClean="0">
                <a:solidFill>
                  <a:schemeClr val="tx1"/>
                </a:solidFill>
              </a:rPr>
              <a:t>。</a:t>
            </a:r>
            <a:endParaRPr lang="en-US" altLang="ja-JP" sz="6700" dirty="0" smtClean="0">
              <a:solidFill>
                <a:schemeClr val="tx1"/>
              </a:solidFill>
            </a:endParaRPr>
          </a:p>
          <a:p>
            <a:pPr algn="just">
              <a:buClr>
                <a:srgbClr val="FFC000"/>
              </a:buClr>
              <a:buFontTx/>
              <a:buChar char="☆"/>
            </a:pPr>
            <a:r>
              <a:rPr lang="ja-JP" altLang="en-US" sz="6700" dirty="0" smtClean="0">
                <a:solidFill>
                  <a:schemeClr val="tx1"/>
                </a:solidFill>
              </a:rPr>
              <a:t>消費</a:t>
            </a:r>
            <a:r>
              <a:rPr lang="ja-JP" altLang="en-US" sz="6700" dirty="0">
                <a:solidFill>
                  <a:schemeClr val="tx1"/>
                </a:solidFill>
              </a:rPr>
              <a:t>税</a:t>
            </a:r>
            <a:r>
              <a:rPr lang="ja-JP" altLang="en-US" sz="6700" dirty="0" smtClean="0">
                <a:solidFill>
                  <a:schemeClr val="tx1"/>
                </a:solidFill>
              </a:rPr>
              <a:t>が１０％に引き上げられようとしている。消費税は逆進的性格を持っている。</a:t>
            </a:r>
            <a:endParaRPr lang="en-US" altLang="ja-JP" sz="6700" dirty="0">
              <a:solidFill>
                <a:schemeClr val="tx1"/>
              </a:solidFill>
            </a:endParaRPr>
          </a:p>
          <a:p>
            <a:pPr algn="just">
              <a:buClr>
                <a:srgbClr val="FFC000"/>
              </a:buClr>
              <a:buFontTx/>
              <a:buChar char="☆"/>
            </a:pPr>
            <a:r>
              <a:rPr kumimoji="1" lang="ja-JP" altLang="en-US" sz="6700" dirty="0">
                <a:solidFill>
                  <a:schemeClr val="tx1"/>
                </a:solidFill>
              </a:rPr>
              <a:t>タックスヘイブンーブラックマネーが租税回避地で合法・非合法に本国での課税を逃れている。（パナマ文書</a:t>
            </a:r>
            <a:r>
              <a:rPr kumimoji="1" lang="ja-JP" altLang="en-US" sz="6700" dirty="0" smtClean="0">
                <a:solidFill>
                  <a:schemeClr val="tx1"/>
                </a:solidFill>
              </a:rPr>
              <a:t>）</a:t>
            </a:r>
            <a:endParaRPr kumimoji="1" lang="ja-JP" altLang="en-US" dirty="0"/>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41866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6960" y="251792"/>
            <a:ext cx="10353761" cy="712304"/>
          </a:xfrm>
        </p:spPr>
        <p:txBody>
          <a:bodyPr/>
          <a:lstStyle/>
          <a:p>
            <a:r>
              <a:rPr kumimoji="1" lang="ja-JP" altLang="en-US" dirty="0" smtClean="0"/>
              <a:t>有効需要（</a:t>
            </a:r>
            <a:r>
              <a:rPr kumimoji="1" lang="en-US" altLang="ja-JP" dirty="0" smtClean="0"/>
              <a:t>EFFECTIVE demand</a:t>
            </a:r>
            <a:r>
              <a:rPr kumimoji="1"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40</a:t>
            </a:fld>
            <a:endParaRPr lang="en-US" dirty="0"/>
          </a:p>
        </p:txBody>
      </p:sp>
      <p:sp>
        <p:nvSpPr>
          <p:cNvPr id="4" name="正方形/長方形 3"/>
          <p:cNvSpPr/>
          <p:nvPr/>
        </p:nvSpPr>
        <p:spPr>
          <a:xfrm>
            <a:off x="563219" y="1463230"/>
            <a:ext cx="11065564" cy="3416320"/>
          </a:xfrm>
          <a:prstGeom prst="rect">
            <a:avLst/>
          </a:prstGeom>
        </p:spPr>
        <p:txBody>
          <a:bodyPr wrap="square">
            <a:spAutoFit/>
          </a:bodyPr>
          <a:lstStyle/>
          <a:p>
            <a:pPr algn="just"/>
            <a:r>
              <a:rPr lang="ja-JP" altLang="en-US" sz="3600" dirty="0"/>
              <a:t>雇用量は総需要</a:t>
            </a:r>
            <a:r>
              <a:rPr lang="ja-JP" altLang="en-US" sz="3600" dirty="0" smtClean="0"/>
              <a:t>曲線（</a:t>
            </a:r>
            <a:r>
              <a:rPr lang="en-US" altLang="ja-JP" sz="3600" dirty="0"/>
              <a:t>D</a:t>
            </a:r>
            <a:r>
              <a:rPr lang="ja-JP" altLang="en-US" sz="3600" dirty="0" smtClean="0"/>
              <a:t>）と</a:t>
            </a:r>
            <a:r>
              <a:rPr lang="ja-JP" altLang="en-US" sz="3600" dirty="0"/>
              <a:t>総供給</a:t>
            </a:r>
            <a:r>
              <a:rPr lang="ja-JP" altLang="en-US" sz="3600" dirty="0" smtClean="0"/>
              <a:t>曲線</a:t>
            </a:r>
            <a:r>
              <a:rPr lang="en-US" altLang="ja-JP" sz="3600" dirty="0" smtClean="0"/>
              <a:t>(S)</a:t>
            </a:r>
            <a:r>
              <a:rPr lang="ja-JP" altLang="en-US" sz="3600" dirty="0" smtClean="0"/>
              <a:t>の</a:t>
            </a:r>
            <a:r>
              <a:rPr lang="ja-JP" altLang="en-US" sz="3600" dirty="0"/>
              <a:t>交点において決定され</a:t>
            </a:r>
            <a:r>
              <a:rPr lang="ja-JP" altLang="en-US" sz="3600" dirty="0" smtClean="0"/>
              <a:t>、</a:t>
            </a:r>
            <a:endParaRPr lang="en-US" altLang="ja-JP" sz="3600" dirty="0" smtClean="0"/>
          </a:p>
          <a:p>
            <a:pPr algn="just"/>
            <a:endParaRPr lang="en-US" altLang="ja-JP" sz="3600" dirty="0"/>
          </a:p>
          <a:p>
            <a:pPr algn="just"/>
            <a:r>
              <a:rPr lang="ja-JP" altLang="en-US" sz="3600" dirty="0" smtClean="0"/>
              <a:t>この</a:t>
            </a:r>
            <a:r>
              <a:rPr lang="ja-JP" altLang="en-US" sz="3600" dirty="0"/>
              <a:t>点において事業者の利潤期待が最大化されるとし</a:t>
            </a:r>
            <a:r>
              <a:rPr lang="ja-JP" altLang="en-US" sz="3600" dirty="0" smtClean="0"/>
              <a:t>、</a:t>
            </a:r>
            <a:endParaRPr lang="en-US" altLang="ja-JP" sz="3600" dirty="0" smtClean="0"/>
          </a:p>
          <a:p>
            <a:pPr algn="just"/>
            <a:endParaRPr lang="en-US" altLang="ja-JP" sz="3600" dirty="0"/>
          </a:p>
          <a:p>
            <a:pPr algn="just"/>
            <a:r>
              <a:rPr lang="ja-JP" altLang="en-US" sz="3600" dirty="0" smtClean="0"/>
              <a:t>ケインズ</a:t>
            </a:r>
            <a:r>
              <a:rPr lang="ja-JP" altLang="en-US" sz="3600" dirty="0"/>
              <a:t>はこの交点を有効需要と</a:t>
            </a:r>
            <a:r>
              <a:rPr lang="ja-JP" altLang="en-US" sz="3600" dirty="0" smtClean="0"/>
              <a:t>呼んだ。</a:t>
            </a:r>
            <a:endParaRPr lang="ja-JP" altLang="en-US" sz="3600" dirty="0"/>
          </a:p>
        </p:txBody>
      </p:sp>
    </p:spTree>
    <p:extLst>
      <p:ext uri="{BB962C8B-B14F-4D97-AF65-F5344CB8AC3E}">
        <p14:creationId xmlns:p14="http://schemas.microsoft.com/office/powerpoint/2010/main" val="130004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7751" y="261731"/>
            <a:ext cx="10353761" cy="761999"/>
          </a:xfrm>
        </p:spPr>
        <p:txBody>
          <a:bodyPr/>
          <a:lstStyle/>
          <a:p>
            <a:r>
              <a:rPr lang="ja-JP" altLang="en-US" dirty="0"/>
              <a:t>需要曲線と供給</a:t>
            </a:r>
            <a:r>
              <a:rPr lang="ja-JP" altLang="en-US" dirty="0" smtClean="0"/>
              <a:t>曲線</a:t>
            </a:r>
            <a:r>
              <a:rPr lang="ja-JP" altLang="en-US" dirty="0" smtClean="0">
                <a:solidFill>
                  <a:srgbClr val="FFFF00"/>
                </a:solidFill>
              </a:rPr>
              <a:t>☆☆</a:t>
            </a:r>
            <a:r>
              <a:rPr lang="ja-JP" altLang="en-US" dirty="0">
                <a:solidFill>
                  <a:srgbClr val="FFFF00"/>
                </a:solidFill>
              </a:rPr>
              <a:t>☆</a:t>
            </a:r>
            <a:endParaRPr kumimoji="1" lang="ja-JP" altLang="en-US" dirty="0">
              <a:solidFill>
                <a:srgbClr val="FFFF00"/>
              </a:solidFill>
            </a:endParaRPr>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4" name="Picture 3" descr="https://upload.wikimedia.org/wikipedia/ja/1/18/Supply_Demand.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83" y="1142998"/>
            <a:ext cx="7593495" cy="543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5691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7508" y="291548"/>
            <a:ext cx="10353761" cy="573157"/>
          </a:xfrm>
        </p:spPr>
        <p:txBody>
          <a:bodyPr/>
          <a:lstStyle/>
          <a:p>
            <a:r>
              <a:rPr lang="en-US" altLang="ja-JP" dirty="0" smtClean="0"/>
              <a:t>2</a:t>
            </a:r>
            <a:r>
              <a:rPr lang="ja-JP" altLang="en-US" dirty="0"/>
              <a:t>次元</a:t>
            </a:r>
            <a:r>
              <a:rPr lang="ja-JP" altLang="en-US" dirty="0" err="1" smtClean="0"/>
              <a:t>グラフの</a:t>
            </a:r>
            <a:r>
              <a:rPr kumimoji="1" lang="ja-JP" altLang="en-US" dirty="0" err="1" smtClean="0"/>
              <a:t>の解説</a:t>
            </a:r>
            <a:endParaRPr kumimoji="1" lang="ja-JP" altLang="en-US"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42</a:t>
            </a:fld>
            <a:endParaRPr lang="en-US" dirty="0"/>
          </a:p>
        </p:txBody>
      </p:sp>
      <p:sp>
        <p:nvSpPr>
          <p:cNvPr id="4" name="正方形/長方形 3"/>
          <p:cNvSpPr/>
          <p:nvPr/>
        </p:nvSpPr>
        <p:spPr>
          <a:xfrm>
            <a:off x="598837" y="1316143"/>
            <a:ext cx="10668719" cy="6278642"/>
          </a:xfrm>
          <a:prstGeom prst="rect">
            <a:avLst/>
          </a:prstGeom>
        </p:spPr>
        <p:txBody>
          <a:bodyPr wrap="square">
            <a:spAutoFit/>
          </a:bodyPr>
          <a:lstStyle/>
          <a:p>
            <a:r>
              <a:rPr lang="en-US" altLang="ja-JP" sz="3200" dirty="0" smtClean="0"/>
              <a:t>P</a:t>
            </a:r>
            <a:r>
              <a:rPr lang="ja-JP" altLang="en-US" sz="3200" dirty="0" smtClean="0"/>
              <a:t>と</a:t>
            </a:r>
            <a:r>
              <a:rPr lang="en-US" altLang="ja-JP" sz="3200" dirty="0" smtClean="0"/>
              <a:t>Q</a:t>
            </a:r>
            <a:r>
              <a:rPr lang="ja-JP" altLang="en-US" sz="3200" dirty="0" smtClean="0"/>
              <a:t>の座標軸で市場の供給される商品の数量が多いほどその商品の価格は下がる。</a:t>
            </a:r>
            <a:endParaRPr lang="en-US" altLang="ja-JP" sz="3200" dirty="0" smtClean="0"/>
          </a:p>
          <a:p>
            <a:endParaRPr lang="en-US" altLang="ja-JP" sz="3200" dirty="0" smtClean="0"/>
          </a:p>
          <a:p>
            <a:r>
              <a:rPr lang="ja-JP" altLang="en-US" sz="3200" dirty="0"/>
              <a:t>市場</a:t>
            </a:r>
            <a:r>
              <a:rPr lang="ja-JP" altLang="en-US" sz="3200" dirty="0" smtClean="0"/>
              <a:t>で</a:t>
            </a:r>
            <a:r>
              <a:rPr lang="ja-JP" altLang="en-US" sz="3200" dirty="0"/>
              <a:t>供給</a:t>
            </a:r>
            <a:r>
              <a:rPr lang="ja-JP" altLang="en-US" sz="3200" dirty="0" smtClean="0"/>
              <a:t>される</a:t>
            </a:r>
            <a:r>
              <a:rPr lang="ja-JP" altLang="en-US" sz="3200" dirty="0"/>
              <a:t>商品</a:t>
            </a:r>
            <a:r>
              <a:rPr lang="ja-JP" altLang="en-US" sz="3200" dirty="0" smtClean="0"/>
              <a:t>の</a:t>
            </a:r>
            <a:r>
              <a:rPr lang="ja-JP" altLang="en-US" sz="3200" dirty="0"/>
              <a:t>価格</a:t>
            </a:r>
            <a:r>
              <a:rPr lang="ja-JP" altLang="en-US" sz="3200" dirty="0" smtClean="0"/>
              <a:t>が</a:t>
            </a:r>
            <a:r>
              <a:rPr lang="ja-JP" altLang="en-US" sz="3200" dirty="0"/>
              <a:t>高</a:t>
            </a:r>
            <a:r>
              <a:rPr lang="ja-JP" altLang="en-US" sz="3200" dirty="0" smtClean="0"/>
              <a:t>いほど、買われる商品は少ない。</a:t>
            </a:r>
            <a:endParaRPr lang="en-US" altLang="ja-JP" sz="3200" dirty="0" smtClean="0"/>
          </a:p>
          <a:p>
            <a:endParaRPr lang="en-US" altLang="ja-JP" sz="3200" dirty="0" smtClean="0"/>
          </a:p>
          <a:p>
            <a:r>
              <a:rPr lang="ja-JP" altLang="en-US" sz="3200" dirty="0"/>
              <a:t>需要</a:t>
            </a:r>
            <a:r>
              <a:rPr lang="ja-JP" altLang="en-US" sz="3200" dirty="0" smtClean="0"/>
              <a:t>と供給は</a:t>
            </a:r>
            <a:r>
              <a:rPr lang="en-US" altLang="ja-JP" sz="3200" dirty="0" smtClean="0"/>
              <a:t>2</a:t>
            </a:r>
            <a:r>
              <a:rPr lang="ja-JP" altLang="en-US" sz="3200" dirty="0" err="1" smtClean="0"/>
              <a:t>つの</a:t>
            </a:r>
            <a:r>
              <a:rPr lang="ja-JP" altLang="en-US" sz="3200" dirty="0" smtClean="0"/>
              <a:t>曲線が交わる点（</a:t>
            </a:r>
            <a:r>
              <a:rPr lang="en-US" altLang="ja-JP" sz="3200" dirty="0" smtClean="0"/>
              <a:t>D</a:t>
            </a:r>
            <a:r>
              <a:rPr lang="ja-JP" altLang="en-US" sz="3200" dirty="0" smtClean="0"/>
              <a:t>’と</a:t>
            </a:r>
            <a:r>
              <a:rPr lang="en-US" altLang="ja-JP" sz="3200" dirty="0" smtClean="0"/>
              <a:t>Q</a:t>
            </a:r>
            <a:r>
              <a:rPr lang="ja-JP" altLang="en-US" sz="3200" dirty="0" smtClean="0"/>
              <a:t>’）で決まり、</a:t>
            </a:r>
            <a:endParaRPr lang="en-US" altLang="ja-JP" sz="3200" dirty="0" smtClean="0"/>
          </a:p>
          <a:p>
            <a:endParaRPr lang="en-US" altLang="ja-JP" sz="3200" dirty="0" smtClean="0"/>
          </a:p>
          <a:p>
            <a:r>
              <a:rPr lang="ja-JP" altLang="en-US" sz="3200" dirty="0" smtClean="0"/>
              <a:t>この点で企業の期待利潤が最大化し、雇用量が決まる。</a:t>
            </a:r>
            <a:endParaRPr lang="en-US" altLang="ja-JP" sz="3200" dirty="0" smtClean="0"/>
          </a:p>
          <a:p>
            <a:endParaRPr lang="en-US" altLang="ja-JP" sz="3200" dirty="0" smtClean="0"/>
          </a:p>
          <a:p>
            <a:endParaRPr lang="en-US" altLang="ja-JP" sz="3200" dirty="0" smtClean="0"/>
          </a:p>
          <a:p>
            <a:endParaRPr lang="en-US" altLang="ja-JP" sz="3200" dirty="0" smtClean="0"/>
          </a:p>
          <a:p>
            <a:endParaRPr lang="ja-JP" altLang="en-US" dirty="0"/>
          </a:p>
        </p:txBody>
      </p:sp>
    </p:spTree>
    <p:extLst>
      <p:ext uri="{BB962C8B-B14F-4D97-AF65-F5344CB8AC3E}">
        <p14:creationId xmlns:p14="http://schemas.microsoft.com/office/powerpoint/2010/main" val="68496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43</a:t>
            </a:fld>
            <a:endParaRPr lang="en-US" dirty="0"/>
          </a:p>
        </p:txBody>
      </p:sp>
      <p:sp>
        <p:nvSpPr>
          <p:cNvPr id="4" name="正方形/長方形 3"/>
          <p:cNvSpPr/>
          <p:nvPr/>
        </p:nvSpPr>
        <p:spPr>
          <a:xfrm>
            <a:off x="463825" y="353342"/>
            <a:ext cx="11164957" cy="3046988"/>
          </a:xfrm>
          <a:prstGeom prst="rect">
            <a:avLst/>
          </a:prstGeom>
        </p:spPr>
        <p:txBody>
          <a:bodyPr wrap="square">
            <a:spAutoFit/>
          </a:bodyPr>
          <a:lstStyle/>
          <a:p>
            <a:r>
              <a:rPr lang="ja-JP" altLang="en-US" sz="3200" dirty="0"/>
              <a:t>マクロ経済全体で見た</a:t>
            </a:r>
            <a:r>
              <a:rPr lang="ja-JP" altLang="en-US" sz="3200" dirty="0" smtClean="0"/>
              <a:t>需要。</a:t>
            </a:r>
            <a:endParaRPr lang="en-US" altLang="ja-JP" sz="3200" dirty="0" smtClean="0"/>
          </a:p>
          <a:p>
            <a:endParaRPr lang="en-US" altLang="ja-JP" sz="3200" dirty="0"/>
          </a:p>
          <a:p>
            <a:r>
              <a:rPr lang="ja-JP" altLang="en-US" sz="3200" dirty="0" smtClean="0"/>
              <a:t>消費（</a:t>
            </a:r>
            <a:r>
              <a:rPr lang="en-US" altLang="ja-JP" sz="3200" dirty="0" smtClean="0"/>
              <a:t>C</a:t>
            </a:r>
            <a:r>
              <a:rPr lang="ja-JP" altLang="en-US" sz="3200" dirty="0" smtClean="0"/>
              <a:t>）・投資（</a:t>
            </a:r>
            <a:r>
              <a:rPr lang="en-US" altLang="ja-JP" sz="3200" dirty="0" smtClean="0"/>
              <a:t>I</a:t>
            </a:r>
            <a:r>
              <a:rPr lang="ja-JP" altLang="en-US" sz="3200" dirty="0" smtClean="0"/>
              <a:t>）・</a:t>
            </a:r>
            <a:r>
              <a:rPr lang="ja-JP" altLang="en-US" sz="3200" dirty="0"/>
              <a:t>政府</a:t>
            </a:r>
            <a:r>
              <a:rPr lang="ja-JP" altLang="en-US" sz="3200" dirty="0" smtClean="0"/>
              <a:t>支出（</a:t>
            </a:r>
            <a:r>
              <a:rPr lang="en-US" altLang="ja-JP" sz="3200" dirty="0" smtClean="0"/>
              <a:t>G</a:t>
            </a:r>
            <a:r>
              <a:rPr lang="ja-JP" altLang="en-US" sz="3200" dirty="0" smtClean="0"/>
              <a:t>）および</a:t>
            </a:r>
            <a:r>
              <a:rPr lang="ja-JP" altLang="en-US" sz="3200" dirty="0"/>
              <a:t>純輸出（輸出マイナス</a:t>
            </a:r>
            <a:r>
              <a:rPr lang="ja-JP" altLang="en-US" sz="3200" dirty="0" smtClean="0"/>
              <a:t>輸入＝外国からの需要）</a:t>
            </a:r>
            <a:r>
              <a:rPr lang="ja-JP" altLang="en-US" sz="3200" dirty="0"/>
              <a:t>の</a:t>
            </a:r>
            <a:r>
              <a:rPr lang="ja-JP" altLang="en-US" sz="3200" dirty="0" smtClean="0"/>
              <a:t>和。</a:t>
            </a:r>
            <a:endParaRPr lang="en-US" altLang="ja-JP" sz="3200" dirty="0" smtClean="0"/>
          </a:p>
          <a:p>
            <a:endParaRPr lang="en-US" altLang="ja-JP" sz="3200" dirty="0"/>
          </a:p>
          <a:p>
            <a:r>
              <a:rPr lang="ja-JP" altLang="en-US" sz="3200" dirty="0" smtClean="0"/>
              <a:t>総需要</a:t>
            </a:r>
            <a:r>
              <a:rPr lang="ja-JP" altLang="en-US" sz="3200" dirty="0"/>
              <a:t>と同義であり、</a:t>
            </a:r>
            <a:r>
              <a:rPr lang="en-US" altLang="ja-JP" sz="3200" dirty="0"/>
              <a:t>Y=C+I+G+X-M</a:t>
            </a:r>
            <a:endParaRPr lang="ja-JP" altLang="en-US" sz="3200" dirty="0"/>
          </a:p>
        </p:txBody>
      </p:sp>
    </p:spTree>
    <p:extLst>
      <p:ext uri="{BB962C8B-B14F-4D97-AF65-F5344CB8AC3E}">
        <p14:creationId xmlns:p14="http://schemas.microsoft.com/office/powerpoint/2010/main" val="113436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4"/>
          <p:cNvSpPr>
            <a:spLocks noGrp="1"/>
          </p:cNvSpPr>
          <p:nvPr>
            <p:ph type="sldNum" sz="quarter" idx="12"/>
          </p:nvPr>
        </p:nvSpPr>
        <p:spPr/>
        <p:txBody>
          <a:bodyPr/>
          <a:lstStyle/>
          <a:p>
            <a:fld id="{720C1C8F-4944-42A7-A44D-32CE301F726F}" type="slidenum">
              <a:rPr lang="ja-JP" altLang="en-US"/>
              <a:pPr/>
              <a:t>44</a:t>
            </a:fld>
            <a:endParaRPr lang="ja-JP" altLang="en-US" sz="1800">
              <a:solidFill>
                <a:schemeClr val="tx1"/>
              </a:solidFill>
            </a:endParaRPr>
          </a:p>
        </p:txBody>
      </p:sp>
      <p:sp>
        <p:nvSpPr>
          <p:cNvPr id="349187" name="サブタイトル 4"/>
          <p:cNvSpPr>
            <a:spLocks noGrp="1" noChangeArrowheads="1"/>
          </p:cNvSpPr>
          <p:nvPr>
            <p:ph type="subTitle" idx="4294967295"/>
          </p:nvPr>
        </p:nvSpPr>
        <p:spPr bwMode="auto">
          <a:xfrm>
            <a:off x="558800" y="366713"/>
            <a:ext cx="11150600" cy="62118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just">
              <a:buFont typeface="Wingdings" panose="05000000000000000000" pitchFamily="2" charset="2"/>
              <a:buChar char="Ø"/>
            </a:pPr>
            <a:r>
              <a:rPr lang="ja-JP" altLang="en-US" sz="4000" dirty="0"/>
              <a:t>有</a:t>
            </a:r>
            <a:r>
              <a:rPr lang="ja-JP" altLang="en-US" sz="4000" dirty="0">
                <a:latin typeface="ＭＳ Ｐゴシック" panose="020B0600070205080204" pitchFamily="50" charset="-128"/>
                <a:sym typeface="ＭＳ Ｐゴシック" panose="020B0600070205080204" pitchFamily="50" charset="-128"/>
              </a:rPr>
              <a:t>効需要は</a:t>
            </a:r>
            <a:r>
              <a:rPr lang="ja-JP" altLang="en-US" sz="4000" dirty="0">
                <a:solidFill>
                  <a:srgbClr val="FFFF00"/>
                </a:solidFill>
                <a:latin typeface="ＭＳ Ｐゴシック" panose="020B0600070205080204" pitchFamily="50" charset="-128"/>
                <a:sym typeface="ＭＳ Ｐゴシック" panose="020B0600070205080204" pitchFamily="50" charset="-128"/>
              </a:rPr>
              <a:t>市場メカニズム</a:t>
            </a:r>
            <a:r>
              <a:rPr lang="ja-JP" altLang="en-US" sz="4000" dirty="0">
                <a:latin typeface="ＭＳ Ｐゴシック" panose="020B0600070205080204" pitchFamily="50" charset="-128"/>
                <a:sym typeface="ＭＳ Ｐゴシック" panose="020B0600070205080204" pitchFamily="50" charset="-128"/>
              </a:rPr>
              <a:t>に任せた場合には不足</a:t>
            </a:r>
            <a:r>
              <a:rPr lang="ja-JP" altLang="en-US" sz="4000" dirty="0" smtClean="0">
                <a:latin typeface="ＭＳ Ｐゴシック" panose="020B0600070205080204" pitchFamily="50" charset="-128"/>
                <a:sym typeface="ＭＳ Ｐゴシック" panose="020B0600070205080204" pitchFamily="50" charset="-128"/>
              </a:rPr>
              <a:t>する（過小均衡）。</a:t>
            </a:r>
            <a:endParaRPr lang="en-US" altLang="ja-JP" sz="4000" dirty="0">
              <a:latin typeface="ＭＳ Ｐゴシック" panose="020B0600070205080204" pitchFamily="50" charset="-128"/>
              <a:sym typeface="ＭＳ Ｐゴシック" panose="020B0600070205080204" pitchFamily="50" charset="-128"/>
            </a:endParaRPr>
          </a:p>
          <a:p>
            <a:pPr marL="0" indent="0" algn="just">
              <a:buFont typeface="Wingdings" panose="05000000000000000000" pitchFamily="2" charset="2"/>
              <a:buChar char="Ø"/>
            </a:pPr>
            <a:r>
              <a:rPr lang="ja-JP" altLang="en-US" sz="4000" dirty="0">
                <a:latin typeface="ＭＳ Ｐゴシック" panose="020B0600070205080204" pitchFamily="50" charset="-128"/>
                <a:sym typeface="ＭＳ Ｐゴシック" panose="020B0600070205080204" pitchFamily="50" charset="-128"/>
              </a:rPr>
              <a:t>これは投資の</a:t>
            </a:r>
            <a:r>
              <a:rPr lang="ja-JP" altLang="en-US" sz="4000" dirty="0" smtClean="0">
                <a:latin typeface="ＭＳ Ｐゴシック" panose="020B0600070205080204" pitchFamily="50" charset="-128"/>
                <a:sym typeface="ＭＳ Ｐゴシック" panose="020B0600070205080204" pitchFamily="50" charset="-128"/>
              </a:rPr>
              <a:t>増加（減）が</a:t>
            </a:r>
            <a:r>
              <a:rPr lang="ja-JP" altLang="en-US" sz="4000" dirty="0">
                <a:latin typeface="ＭＳ Ｐゴシック" panose="020B0600070205080204" pitchFamily="50" charset="-128"/>
                <a:sym typeface="ＭＳ Ｐゴシック" panose="020B0600070205080204" pitchFamily="50" charset="-128"/>
              </a:rPr>
              <a:t>所得の</a:t>
            </a:r>
            <a:r>
              <a:rPr lang="ja-JP" altLang="en-US" sz="4000" dirty="0" smtClean="0">
                <a:latin typeface="ＭＳ Ｐゴシック" panose="020B0600070205080204" pitchFamily="50" charset="-128"/>
                <a:sym typeface="ＭＳ Ｐゴシック" panose="020B0600070205080204" pitchFamily="50" charset="-128"/>
              </a:rPr>
              <a:t>増加（減）量</a:t>
            </a:r>
            <a:r>
              <a:rPr lang="ja-JP" altLang="en-US" sz="4000" dirty="0">
                <a:latin typeface="ＭＳ Ｐゴシック" panose="020B0600070205080204" pitchFamily="50" charset="-128"/>
                <a:sym typeface="ＭＳ Ｐゴシック" panose="020B0600070205080204" pitchFamily="50" charset="-128"/>
              </a:rPr>
              <a:t>を決定するという</a:t>
            </a:r>
            <a:r>
              <a:rPr lang="ja-JP" altLang="en-US" sz="4000" dirty="0">
                <a:solidFill>
                  <a:srgbClr val="FFFF00"/>
                </a:solidFill>
                <a:latin typeface="ＭＳ Ｐゴシック" panose="020B0600070205080204" pitchFamily="50" charset="-128"/>
                <a:sym typeface="ＭＳ Ｐゴシック" panose="020B0600070205080204" pitchFamily="50" charset="-128"/>
              </a:rPr>
              <a:t>乗数理論</a:t>
            </a:r>
            <a:r>
              <a:rPr lang="ja-JP" altLang="en-US" sz="4000" dirty="0">
                <a:latin typeface="ＭＳ Ｐゴシック" panose="020B0600070205080204" pitchFamily="50" charset="-128"/>
                <a:sym typeface="ＭＳ Ｐゴシック" panose="020B0600070205080204" pitchFamily="50" charset="-128"/>
              </a:rPr>
              <a:t>に基づく。</a:t>
            </a:r>
            <a:endParaRPr lang="en-US" altLang="ja-JP" sz="4000" dirty="0">
              <a:latin typeface="ＭＳ Ｐゴシック" panose="020B0600070205080204" pitchFamily="50" charset="-128"/>
              <a:sym typeface="ＭＳ Ｐゴシック" panose="020B0600070205080204" pitchFamily="50" charset="-128"/>
            </a:endParaRPr>
          </a:p>
          <a:p>
            <a:pPr marL="0" indent="0" algn="just">
              <a:buFont typeface="Wingdings" panose="05000000000000000000" pitchFamily="2" charset="2"/>
              <a:buChar char="Ø"/>
            </a:pPr>
            <a:r>
              <a:rPr lang="ja-JP" altLang="en-US" sz="4000" dirty="0">
                <a:latin typeface="ＭＳ Ｐゴシック" panose="020B0600070205080204" pitchFamily="50" charset="-128"/>
                <a:sym typeface="ＭＳ Ｐゴシック" panose="020B0600070205080204" pitchFamily="50" charset="-128"/>
              </a:rPr>
              <a:t>減税・公共投資などの政策により投資を増大させるように仕向けることで、有効需要を喚起し景気は回復可能。</a:t>
            </a:r>
            <a:endParaRPr lang="en-US" altLang="ja-JP" sz="4000" dirty="0">
              <a:latin typeface="ＭＳ Ｐゴシック" panose="020B0600070205080204" pitchFamily="50" charset="-128"/>
              <a:sym typeface="ＭＳ Ｐゴシック" panose="020B0600070205080204" pitchFamily="50" charset="-128"/>
            </a:endParaRPr>
          </a:p>
          <a:p>
            <a:pPr marL="0" indent="0" algn="just">
              <a:buFont typeface="Wingdings" panose="05000000000000000000" pitchFamily="2" charset="2"/>
              <a:buChar char="Ø"/>
            </a:pPr>
            <a:endParaRPr lang="en-US" altLang="ja-JP" sz="4000" dirty="0">
              <a:latin typeface="ＭＳ Ｐゴシック" panose="020B0600070205080204" pitchFamily="50" charset="-128"/>
              <a:sym typeface="ＭＳ Ｐゴシック" panose="020B0600070205080204" pitchFamily="50" charset="-128"/>
            </a:endParaRPr>
          </a:p>
          <a:p>
            <a:pPr marL="0" indent="0">
              <a:buFont typeface="Wingdings" panose="05000000000000000000" pitchFamily="2" charset="2"/>
              <a:buChar char="Ø"/>
            </a:pPr>
            <a:endParaRPr lang="ja-JP" altLang="en-US" sz="4000" dirty="0"/>
          </a:p>
        </p:txBody>
      </p:sp>
    </p:spTree>
    <p:extLst>
      <p:ext uri="{BB962C8B-B14F-4D97-AF65-F5344CB8AC3E}">
        <p14:creationId xmlns:p14="http://schemas.microsoft.com/office/powerpoint/2010/main" val="734034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p:cTn id="7" dur="500" fill="hold"/>
                                        <p:tgtEl>
                                          <p:spTgt spid="34918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49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9187">
                                            <p:txEl>
                                              <p:pRg st="1" end="1"/>
                                            </p:txEl>
                                          </p:spTgt>
                                        </p:tgtEl>
                                        <p:attrNameLst>
                                          <p:attrName>style.visibility</p:attrName>
                                        </p:attrNameLst>
                                      </p:cBhvr>
                                      <p:to>
                                        <p:strVal val="visible"/>
                                      </p:to>
                                    </p:set>
                                    <p:anim calcmode="lin" valueType="num">
                                      <p:cBhvr>
                                        <p:cTn id="13" dur="500" fill="hold"/>
                                        <p:tgtEl>
                                          <p:spTgt spid="34918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49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9187">
                                            <p:txEl>
                                              <p:pRg st="2" end="2"/>
                                            </p:txEl>
                                          </p:spTgt>
                                        </p:tgtEl>
                                        <p:attrNameLst>
                                          <p:attrName>style.visibility</p:attrName>
                                        </p:attrNameLst>
                                      </p:cBhvr>
                                      <p:to>
                                        <p:strVal val="visible"/>
                                      </p:to>
                                    </p:set>
                                    <p:anim calcmode="lin" valueType="num">
                                      <p:cBhvr>
                                        <p:cTn id="19" dur="500" fill="hold"/>
                                        <p:tgtEl>
                                          <p:spTgt spid="349187">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491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bldLvl="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68965" y="162940"/>
            <a:ext cx="10353761" cy="546100"/>
          </a:xfrm>
        </p:spPr>
        <p:txBody>
          <a:bodyPr>
            <a:noAutofit/>
          </a:bodyPr>
          <a:lstStyle/>
          <a:p>
            <a:r>
              <a:rPr lang="ja-JP" altLang="en-US" sz="3600" dirty="0"/>
              <a:t>乗数</a:t>
            </a:r>
            <a:r>
              <a:rPr lang="ja-JP" altLang="en-US" sz="3600" dirty="0" smtClean="0"/>
              <a:t>理論（</a:t>
            </a:r>
            <a:r>
              <a:rPr lang="ja-JP" altLang="en-US" sz="3600" dirty="0">
                <a:solidFill>
                  <a:srgbClr val="FFFF00"/>
                </a:solidFill>
              </a:rPr>
              <a:t>☆☆☆☆</a:t>
            </a:r>
            <a:r>
              <a:rPr lang="ja-JP" altLang="en-US" sz="3600" dirty="0" smtClean="0"/>
              <a:t>）</a:t>
            </a:r>
            <a:endParaRPr kumimoji="1" lang="ja-JP" altLang="en-US" sz="3600"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45</a:t>
            </a:fld>
            <a:endParaRPr lang="en-US" dirty="0"/>
          </a:p>
        </p:txBody>
      </p:sp>
      <p:sp>
        <p:nvSpPr>
          <p:cNvPr id="4" name="正方形/長方形 3"/>
          <p:cNvSpPr/>
          <p:nvPr/>
        </p:nvSpPr>
        <p:spPr>
          <a:xfrm>
            <a:off x="327991" y="1049079"/>
            <a:ext cx="11370366" cy="5509200"/>
          </a:xfrm>
          <a:prstGeom prst="rect">
            <a:avLst/>
          </a:prstGeom>
        </p:spPr>
        <p:txBody>
          <a:bodyPr wrap="square">
            <a:spAutoFit/>
          </a:bodyPr>
          <a:lstStyle/>
          <a:p>
            <a:pPr marL="457200" indent="-457200" algn="just">
              <a:buFont typeface="Arial" panose="020B0604020202020204" pitchFamily="34" charset="0"/>
              <a:buChar char="•"/>
            </a:pPr>
            <a:r>
              <a:rPr lang="ja-JP" altLang="en-US" sz="3200" dirty="0"/>
              <a:t>一定期間のマクロ変数の増加分が、どれだけ国民所得増加を生み出すかという経済理論</a:t>
            </a:r>
            <a:r>
              <a:rPr lang="ja-JP" altLang="en-US" sz="3200" dirty="0" smtClean="0"/>
              <a:t>。</a:t>
            </a:r>
            <a:endParaRPr lang="en-US" altLang="ja-JP" sz="3200" dirty="0" smtClean="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乗数とは一つのマクロ変数の変化が、その変数を成分とする他のマクロ変数に及ぼす限界的な効果をさす。</a:t>
            </a:r>
            <a:endParaRPr lang="en-US" altLang="ja-JP" sz="3200" dirty="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国民所得を増減させるために、何を（政府支出）どれくらい増減させれば効果があるか</a:t>
            </a:r>
            <a:r>
              <a:rPr lang="ja-JP" altLang="en-US" sz="3200" dirty="0" smtClean="0"/>
              <a:t>。</a:t>
            </a:r>
            <a:endParaRPr lang="en-US" altLang="ja-JP" sz="3200" dirty="0" smtClean="0"/>
          </a:p>
          <a:p>
            <a:pPr algn="just"/>
            <a:endParaRPr lang="en-US" altLang="ja-JP" sz="3200" dirty="0"/>
          </a:p>
          <a:p>
            <a:pPr marL="457200" indent="-457200" algn="just">
              <a:buFont typeface="Arial" panose="020B0604020202020204" pitchFamily="34" charset="0"/>
              <a:buChar char="•"/>
            </a:pPr>
            <a:r>
              <a:rPr lang="ja-JP" altLang="en-US" sz="3200" dirty="0"/>
              <a:t>「どれくらいの割合で国民所得が変化するか」が</a:t>
            </a:r>
            <a:r>
              <a:rPr lang="ja-JP" altLang="en-US" sz="3200" dirty="0">
                <a:solidFill>
                  <a:srgbClr val="FFC000"/>
                </a:solidFill>
              </a:rPr>
              <a:t>乗数効果＝</a:t>
            </a:r>
            <a:r>
              <a:rPr lang="ja-JP" altLang="en-US" sz="3200" dirty="0">
                <a:solidFill>
                  <a:srgbClr val="FFC000"/>
                </a:solidFill>
                <a:hlinkClick r:id="rId2"/>
              </a:rPr>
              <a:t>経済波及効果</a:t>
            </a:r>
            <a:r>
              <a:rPr lang="ja-JP" altLang="en-US" sz="3200" dirty="0" smtClean="0"/>
              <a:t>。</a:t>
            </a:r>
            <a:endParaRPr lang="ja-JP" altLang="en-US" sz="3200" dirty="0"/>
          </a:p>
        </p:txBody>
      </p:sp>
    </p:spTree>
    <p:extLst>
      <p:ext uri="{BB962C8B-B14F-4D97-AF65-F5344CB8AC3E}">
        <p14:creationId xmlns:p14="http://schemas.microsoft.com/office/powerpoint/2010/main" val="18610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46</a:t>
            </a:fld>
            <a:endParaRPr lang="en-US" dirty="0"/>
          </a:p>
        </p:txBody>
      </p:sp>
      <p:sp>
        <p:nvSpPr>
          <p:cNvPr id="4" name="正方形/長方形 3"/>
          <p:cNvSpPr/>
          <p:nvPr/>
        </p:nvSpPr>
        <p:spPr>
          <a:xfrm>
            <a:off x="477078" y="496956"/>
            <a:ext cx="11143422" cy="3970318"/>
          </a:xfrm>
          <a:prstGeom prst="rect">
            <a:avLst/>
          </a:prstGeom>
        </p:spPr>
        <p:txBody>
          <a:bodyPr wrap="square">
            <a:spAutoFit/>
          </a:bodyPr>
          <a:lstStyle/>
          <a:p>
            <a:pPr algn="just"/>
            <a:r>
              <a:rPr lang="en-US" altLang="ja-JP" sz="3200" dirty="0"/>
              <a:t>•</a:t>
            </a:r>
            <a:r>
              <a:rPr lang="ja-JP" altLang="en-US" sz="3600" dirty="0"/>
              <a:t>投資の変化の影響をみた場合が「投資乗数」。</a:t>
            </a:r>
            <a:endParaRPr lang="en-US" altLang="ja-JP" sz="3600" dirty="0"/>
          </a:p>
          <a:p>
            <a:pPr algn="just"/>
            <a:endParaRPr lang="ja-JP" altLang="en-US" sz="3600" dirty="0"/>
          </a:p>
          <a:p>
            <a:pPr algn="just"/>
            <a:r>
              <a:rPr lang="en-US" altLang="ja-JP" sz="3600" dirty="0"/>
              <a:t>•</a:t>
            </a:r>
            <a:r>
              <a:rPr lang="ja-JP" altLang="en-US" sz="3600" dirty="0"/>
              <a:t>政府支出の変化の影響をみたものが「</a:t>
            </a:r>
            <a:r>
              <a:rPr lang="ja-JP" altLang="en-US" sz="3600" dirty="0">
                <a:solidFill>
                  <a:srgbClr val="FFC000"/>
                </a:solidFill>
              </a:rPr>
              <a:t>政府支出乗数</a:t>
            </a:r>
            <a:r>
              <a:rPr lang="ja-JP" altLang="en-US" sz="3600" dirty="0"/>
              <a:t>」</a:t>
            </a:r>
            <a:r>
              <a:rPr lang="ja-JP" altLang="en-US" sz="3600" dirty="0" smtClean="0"/>
              <a:t>。</a:t>
            </a:r>
            <a:endParaRPr lang="en-US" altLang="ja-JP" sz="3600" dirty="0" smtClean="0"/>
          </a:p>
          <a:p>
            <a:pPr algn="just"/>
            <a:endParaRPr lang="ja-JP" altLang="en-US" sz="3600" dirty="0"/>
          </a:p>
          <a:p>
            <a:pPr algn="just"/>
            <a:r>
              <a:rPr lang="en-US" altLang="ja-JP" sz="3600" dirty="0"/>
              <a:t>•</a:t>
            </a:r>
            <a:r>
              <a:rPr lang="ja-JP" altLang="en-US" sz="3600" dirty="0"/>
              <a:t>課税の影響をみたものは「</a:t>
            </a:r>
            <a:r>
              <a:rPr lang="ja-JP" altLang="en-US" sz="3600" dirty="0">
                <a:solidFill>
                  <a:srgbClr val="FFC000"/>
                </a:solidFill>
              </a:rPr>
              <a:t>租税乗数</a:t>
            </a:r>
            <a:r>
              <a:rPr lang="ja-JP" altLang="en-US" sz="3600" dirty="0"/>
              <a:t>」。</a:t>
            </a:r>
            <a:endParaRPr lang="en-US" altLang="ja-JP" sz="3600" dirty="0"/>
          </a:p>
          <a:p>
            <a:pPr algn="just"/>
            <a:endParaRPr lang="ja-JP" altLang="en-US" sz="3600" dirty="0"/>
          </a:p>
          <a:p>
            <a:pPr algn="just"/>
            <a:r>
              <a:rPr lang="en-US" altLang="ja-JP" sz="3600" dirty="0"/>
              <a:t>•</a:t>
            </a:r>
            <a:r>
              <a:rPr lang="ja-JP" altLang="en-US" sz="3600" dirty="0"/>
              <a:t>輸出の影響をみたものは「輸出乗数」。</a:t>
            </a:r>
          </a:p>
        </p:txBody>
      </p:sp>
    </p:spTree>
    <p:extLst>
      <p:ext uri="{BB962C8B-B14F-4D97-AF65-F5344CB8AC3E}">
        <p14:creationId xmlns:p14="http://schemas.microsoft.com/office/powerpoint/2010/main" val="276980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F6656EF-1A9C-424F-953D-C4F879D17DF8}" type="slidenum">
              <a:rPr lang="ja-JP" altLang="en-US"/>
              <a:pPr/>
              <a:t>47</a:t>
            </a:fld>
            <a:endParaRPr lang="ja-JP" altLang="en-US" sz="1800">
              <a:solidFill>
                <a:schemeClr val="tx1"/>
              </a:solidFill>
            </a:endParaRPr>
          </a:p>
        </p:txBody>
      </p:sp>
      <p:sp>
        <p:nvSpPr>
          <p:cNvPr id="350211" name="コンテンツ プレースホルダ 2"/>
          <p:cNvSpPr>
            <a:spLocks noGrp="1" noChangeArrowheads="1"/>
          </p:cNvSpPr>
          <p:nvPr>
            <p:ph idx="4294967295"/>
          </p:nvPr>
        </p:nvSpPr>
        <p:spPr bwMode="auto">
          <a:xfrm>
            <a:off x="515178" y="283473"/>
            <a:ext cx="11421718" cy="55998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ja-JP" altLang="en-US" sz="4000" dirty="0"/>
              <a:t>公共投資政策と投資の国家管理は、単なる有効需要の付加ではなく、</a:t>
            </a:r>
            <a:endParaRPr lang="en-US" altLang="ja-JP" sz="4000" dirty="0"/>
          </a:p>
          <a:p>
            <a:r>
              <a:rPr lang="ja-JP" altLang="en-US" sz="4000" dirty="0"/>
              <a:t>政府による公共投資が企業家のマインドを改善することで経済全体の投資水準が底上げされ得る。</a:t>
            </a:r>
            <a:endParaRPr lang="en-US" altLang="ja-JP" sz="4000" dirty="0"/>
          </a:p>
          <a:p>
            <a:endParaRPr lang="en-US" altLang="ja-JP" sz="4000" dirty="0"/>
          </a:p>
          <a:p>
            <a:r>
              <a:rPr lang="ja-JP" altLang="en-US" sz="4000" dirty="0"/>
              <a:t>要するに</a:t>
            </a:r>
            <a:r>
              <a:rPr lang="ja-JP" altLang="en-US" sz="4000" dirty="0">
                <a:solidFill>
                  <a:srgbClr val="FF0000"/>
                </a:solidFill>
              </a:rPr>
              <a:t>＊</a:t>
            </a:r>
            <a:r>
              <a:rPr lang="ja-JP" altLang="en-US" sz="4000" dirty="0"/>
              <a:t>カンフル剤（ポンプの呼び水）のようなもの</a:t>
            </a:r>
            <a:r>
              <a:rPr lang="ja-JP" altLang="en-US" sz="4000" dirty="0" smtClean="0"/>
              <a:t>。</a:t>
            </a:r>
            <a:r>
              <a:rPr lang="ja-JP" altLang="en-US" sz="4000" dirty="0" smtClean="0">
                <a:solidFill>
                  <a:srgbClr val="FF0000"/>
                </a:solidFill>
              </a:rPr>
              <a:t>今日はここまで</a:t>
            </a:r>
            <a:r>
              <a:rPr lang="en-US" altLang="ja-JP" sz="4000" dirty="0" smtClean="0">
                <a:solidFill>
                  <a:srgbClr val="FF0000"/>
                </a:solidFill>
              </a:rPr>
              <a:t>5.15</a:t>
            </a:r>
          </a:p>
          <a:p>
            <a:endParaRPr lang="ja-JP" altLang="en-US" dirty="0"/>
          </a:p>
        </p:txBody>
      </p:sp>
      <p:sp>
        <p:nvSpPr>
          <p:cNvPr id="350212" name="スライド番号プレースホルダ 3"/>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E9684C-650A-42A8-A52A-AE867A29DBF9}" type="slidenum">
              <a:rPr lang="ja-JP" altLang="en-US"/>
              <a:pPr/>
              <a:t>47</a:t>
            </a:fld>
            <a:endParaRPr lang="ja-JP" altLang="en-US"/>
          </a:p>
        </p:txBody>
      </p:sp>
    </p:spTree>
    <p:extLst>
      <p:ext uri="{BB962C8B-B14F-4D97-AF65-F5344CB8AC3E}">
        <p14:creationId xmlns:p14="http://schemas.microsoft.com/office/powerpoint/2010/main" val="3057790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 calcmode="lin" valueType="num">
                                      <p:cBhvr>
                                        <p:cTn id="7" dur="500" fill="hold"/>
                                        <p:tgtEl>
                                          <p:spTgt spid="35021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50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0211">
                                            <p:txEl>
                                              <p:pRg st="1" end="1"/>
                                            </p:txEl>
                                          </p:spTgt>
                                        </p:tgtEl>
                                        <p:attrNameLst>
                                          <p:attrName>style.visibility</p:attrName>
                                        </p:attrNameLst>
                                      </p:cBhvr>
                                      <p:to>
                                        <p:strVal val="visible"/>
                                      </p:to>
                                    </p:set>
                                    <p:anim calcmode="lin" valueType="num">
                                      <p:cBhvr>
                                        <p:cTn id="13" dur="500" fill="hold"/>
                                        <p:tgtEl>
                                          <p:spTgt spid="3502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50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0211">
                                            <p:txEl>
                                              <p:pRg st="3" end="3"/>
                                            </p:txEl>
                                          </p:spTgt>
                                        </p:tgtEl>
                                        <p:attrNameLst>
                                          <p:attrName>style.visibility</p:attrName>
                                        </p:attrNameLst>
                                      </p:cBhvr>
                                      <p:to>
                                        <p:strVal val="visible"/>
                                      </p:to>
                                    </p:set>
                                    <p:anim calcmode="lin" valueType="num">
                                      <p:cBhvr>
                                        <p:cTn id="19" dur="500" fill="hold"/>
                                        <p:tgtEl>
                                          <p:spTgt spid="350211">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502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bldLvl="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58420" y="241853"/>
            <a:ext cx="10078883" cy="593035"/>
          </a:xfrm>
        </p:spPr>
        <p:txBody>
          <a:bodyPr/>
          <a:lstStyle/>
          <a:p>
            <a:r>
              <a:rPr kumimoji="1" lang="ja-JP" altLang="en-US" dirty="0" smtClean="0"/>
              <a:t>アベノミクス（</a:t>
            </a:r>
            <a:r>
              <a:rPr kumimoji="1" lang="ja-JP" altLang="en-US" dirty="0" smtClean="0">
                <a:solidFill>
                  <a:srgbClr val="FFFF00"/>
                </a:solidFill>
              </a:rPr>
              <a:t>☆</a:t>
            </a:r>
            <a:r>
              <a:rPr lang="ja-JP" altLang="en-US" dirty="0">
                <a:solidFill>
                  <a:srgbClr val="FFFF00"/>
                </a:solidFill>
              </a:rPr>
              <a:t> ☆ ☆ ☆ ☆ </a:t>
            </a:r>
            <a:r>
              <a:rPr kumimoji="1"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48</a:t>
            </a:fld>
            <a:endParaRPr lang="en-US" dirty="0"/>
          </a:p>
        </p:txBody>
      </p:sp>
      <p:sp>
        <p:nvSpPr>
          <p:cNvPr id="4" name="正方形/長方形 3"/>
          <p:cNvSpPr/>
          <p:nvPr/>
        </p:nvSpPr>
        <p:spPr>
          <a:xfrm>
            <a:off x="526774" y="834888"/>
            <a:ext cx="10853530" cy="5786199"/>
          </a:xfrm>
          <a:prstGeom prst="rect">
            <a:avLst/>
          </a:prstGeom>
        </p:spPr>
        <p:txBody>
          <a:bodyPr wrap="square">
            <a:spAutoFit/>
          </a:bodyPr>
          <a:lstStyle/>
          <a:p>
            <a:pPr algn="just"/>
            <a:r>
              <a:rPr lang="ja-JP" altLang="en-US" sz="3200" dirty="0"/>
              <a:t>安倍晋三が第</a:t>
            </a:r>
            <a:r>
              <a:rPr lang="en-US" altLang="ja-JP" sz="3200" dirty="0"/>
              <a:t>2</a:t>
            </a:r>
            <a:r>
              <a:rPr lang="ja-JP" altLang="en-US" sz="3200" dirty="0"/>
              <a:t>次安倍</a:t>
            </a:r>
            <a:r>
              <a:rPr lang="ja-JP" altLang="en-US" sz="3200" dirty="0" smtClean="0"/>
              <a:t>内閣</a:t>
            </a:r>
            <a:r>
              <a:rPr lang="ja-JP" altLang="en-US" sz="3200" dirty="0"/>
              <a:t>で</a:t>
            </a:r>
            <a:r>
              <a:rPr lang="ja-JP" altLang="en-US" sz="3200" dirty="0" smtClean="0"/>
              <a:t>掲げた</a:t>
            </a:r>
            <a:r>
              <a:rPr lang="ja-JP" altLang="en-US" sz="3200" dirty="0"/>
              <a:t>一連の</a:t>
            </a:r>
            <a:r>
              <a:rPr lang="ja-JP" altLang="en-US" sz="3200" dirty="0" smtClean="0"/>
              <a:t>経済・財政政策</a:t>
            </a:r>
            <a:endParaRPr lang="en-US" altLang="ja-JP" sz="3200" dirty="0" smtClean="0"/>
          </a:p>
          <a:p>
            <a:pPr algn="just"/>
            <a:endParaRPr lang="en-US" altLang="ja-JP" sz="3200" dirty="0" smtClean="0"/>
          </a:p>
          <a:p>
            <a:pPr algn="just"/>
            <a:r>
              <a:rPr lang="ja-JP" altLang="en-US" sz="3200" dirty="0" smtClean="0"/>
              <a:t>アベノミクス</a:t>
            </a:r>
            <a:r>
              <a:rPr lang="ja-JP" altLang="en-US" sz="3200" dirty="0"/>
              <a:t>は、下記の「三本の矢」を、経済成長を目的とした政策運営の柱</a:t>
            </a:r>
            <a:r>
              <a:rPr lang="ja-JP" altLang="en-US" sz="3200" dirty="0" smtClean="0"/>
              <a:t>に。</a:t>
            </a:r>
            <a:endParaRPr lang="ja-JP" altLang="en-US" sz="3200" dirty="0"/>
          </a:p>
          <a:p>
            <a:pPr algn="just"/>
            <a:endParaRPr lang="ja-JP" altLang="en-US" sz="3200" dirty="0"/>
          </a:p>
          <a:p>
            <a:pPr algn="just"/>
            <a:r>
              <a:rPr lang="ja-JP" altLang="en-US" sz="3200" dirty="0" smtClean="0"/>
              <a:t>①大胆</a:t>
            </a:r>
            <a:r>
              <a:rPr lang="ja-JP" altLang="en-US" sz="3200" dirty="0"/>
              <a:t>な金融</a:t>
            </a:r>
            <a:r>
              <a:rPr lang="ja-JP" altLang="en-US" sz="3200" dirty="0" smtClean="0"/>
              <a:t>政策（</a:t>
            </a:r>
            <a:r>
              <a:rPr lang="en-US" altLang="ja-JP" sz="3200" dirty="0" smtClean="0"/>
              <a:t>2</a:t>
            </a:r>
            <a:r>
              <a:rPr lang="en-US" altLang="ja-JP" sz="3200" dirty="0"/>
              <a:t>%</a:t>
            </a:r>
            <a:r>
              <a:rPr lang="ja-JP" altLang="en-US" sz="3200" dirty="0"/>
              <a:t>のインフレ</a:t>
            </a:r>
            <a:r>
              <a:rPr lang="ja-JP" altLang="en-US" sz="3200" dirty="0" smtClean="0"/>
              <a:t>目標）＝日銀の</a:t>
            </a:r>
            <a:r>
              <a:rPr lang="ja-JP" altLang="en-US" sz="3200" dirty="0" smtClean="0">
                <a:solidFill>
                  <a:srgbClr val="FFFF00"/>
                </a:solidFill>
              </a:rPr>
              <a:t>ゼロ金利</a:t>
            </a:r>
            <a:endParaRPr lang="en-US" altLang="ja-JP" sz="3200" dirty="0" smtClean="0">
              <a:solidFill>
                <a:srgbClr val="FFFF00"/>
              </a:solidFill>
            </a:endParaRPr>
          </a:p>
          <a:p>
            <a:pPr algn="just"/>
            <a:endParaRPr lang="en-US" altLang="ja-JP" sz="3200" dirty="0" smtClean="0"/>
          </a:p>
          <a:p>
            <a:pPr algn="just"/>
            <a:r>
              <a:rPr lang="ja-JP" altLang="en-US" sz="3200" dirty="0" smtClean="0"/>
              <a:t>②財政</a:t>
            </a:r>
            <a:r>
              <a:rPr lang="ja-JP" altLang="en-US" sz="3200" dirty="0"/>
              <a:t>政策（大規模な公共</a:t>
            </a:r>
            <a:r>
              <a:rPr lang="ja-JP" altLang="en-US" sz="3200" dirty="0" smtClean="0"/>
              <a:t>投資、日本</a:t>
            </a:r>
            <a:r>
              <a:rPr lang="ja-JP" altLang="en-US" sz="3200" dirty="0"/>
              <a:t>銀行の買いオペレーションを通じた</a:t>
            </a:r>
            <a:r>
              <a:rPr lang="ja-JP" altLang="en-US" sz="3200" dirty="0">
                <a:solidFill>
                  <a:srgbClr val="FFFF00"/>
                </a:solidFill>
              </a:rPr>
              <a:t>建設国債</a:t>
            </a:r>
            <a:r>
              <a:rPr lang="ja-JP" altLang="en-US" sz="3200" dirty="0"/>
              <a:t>の買い入れ</a:t>
            </a:r>
            <a:r>
              <a:rPr lang="ja-JP" altLang="en-US" sz="3200" dirty="0" smtClean="0"/>
              <a:t>）</a:t>
            </a:r>
            <a:endParaRPr lang="en-US" altLang="ja-JP" sz="3200" dirty="0" smtClean="0"/>
          </a:p>
          <a:p>
            <a:pPr algn="just"/>
            <a:endParaRPr lang="en-US" altLang="ja-JP" sz="3200" dirty="0" smtClean="0"/>
          </a:p>
          <a:p>
            <a:pPr algn="just"/>
            <a:r>
              <a:rPr lang="ja-JP" altLang="en-US" sz="3200" dirty="0" smtClean="0"/>
              <a:t>③民間</a:t>
            </a:r>
            <a:r>
              <a:rPr lang="ja-JP" altLang="en-US" sz="3200" dirty="0"/>
              <a:t>投資を喚起する成長</a:t>
            </a:r>
            <a:r>
              <a:rPr lang="ja-JP" altLang="en-US" sz="3200" dirty="0" smtClean="0"/>
              <a:t>戦略（国家戦略特区）</a:t>
            </a:r>
            <a:endParaRPr lang="en-US" altLang="ja-JP" dirty="0" smtClean="0"/>
          </a:p>
          <a:p>
            <a:endParaRPr lang="ja-JP" altLang="en-US" dirty="0"/>
          </a:p>
        </p:txBody>
      </p:sp>
    </p:spTree>
    <p:extLst>
      <p:ext uri="{BB962C8B-B14F-4D97-AF65-F5344CB8AC3E}">
        <p14:creationId xmlns:p14="http://schemas.microsoft.com/office/powerpoint/2010/main" val="288172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9082" y="576649"/>
            <a:ext cx="8114875" cy="659027"/>
          </a:xfrm>
        </p:spPr>
        <p:txBody>
          <a:bodyPr/>
          <a:lstStyle/>
          <a:p>
            <a:r>
              <a:rPr kumimoji="1" lang="ja-JP" altLang="en-US" dirty="0" smtClean="0"/>
              <a:t>働き方改革</a:t>
            </a:r>
            <a:endParaRPr kumimoji="1" lang="ja-JP" altLang="en-US"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49</a:t>
            </a:fld>
            <a:endParaRPr lang="en-US" dirty="0"/>
          </a:p>
        </p:txBody>
      </p:sp>
      <p:sp>
        <p:nvSpPr>
          <p:cNvPr id="4" name="正方形/長方形 3"/>
          <p:cNvSpPr/>
          <p:nvPr/>
        </p:nvSpPr>
        <p:spPr>
          <a:xfrm>
            <a:off x="1209071" y="1605004"/>
            <a:ext cx="6133410" cy="1569660"/>
          </a:xfrm>
          <a:prstGeom prst="rect">
            <a:avLst/>
          </a:prstGeom>
        </p:spPr>
        <p:txBody>
          <a:bodyPr wrap="none">
            <a:spAutoFit/>
          </a:bodyPr>
          <a:lstStyle/>
          <a:p>
            <a:r>
              <a:rPr lang="ja-JP" altLang="en-US" sz="3200" dirty="0" smtClean="0"/>
              <a:t>裁量労働制の導入</a:t>
            </a:r>
            <a:endParaRPr lang="en-US" altLang="ja-JP" sz="3200" dirty="0" smtClean="0"/>
          </a:p>
          <a:p>
            <a:endParaRPr lang="en-US" altLang="ja-JP" sz="3200" dirty="0"/>
          </a:p>
          <a:p>
            <a:r>
              <a:rPr lang="ja-JP" altLang="en-US" sz="3200" dirty="0" smtClean="0"/>
              <a:t>高度プロフェッショナル制度の導入</a:t>
            </a:r>
            <a:endParaRPr lang="ja-JP" altLang="en-US" sz="3200" dirty="0"/>
          </a:p>
        </p:txBody>
      </p:sp>
    </p:spTree>
    <p:extLst>
      <p:ext uri="{BB962C8B-B14F-4D97-AF65-F5344CB8AC3E}">
        <p14:creationId xmlns:p14="http://schemas.microsoft.com/office/powerpoint/2010/main" val="114263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6D22F896-40B5-4ADD-8801-0D06FADFA095}" type="slidenum">
              <a:rPr lang="en-US" smtClean="0"/>
              <a:pPr/>
              <a:t>5</a:t>
            </a:fld>
            <a:endParaRPr lang="en-US" dirty="0"/>
          </a:p>
        </p:txBody>
      </p:sp>
      <p:sp>
        <p:nvSpPr>
          <p:cNvPr id="5" name="正方形/長方形 4"/>
          <p:cNvSpPr/>
          <p:nvPr/>
        </p:nvSpPr>
        <p:spPr>
          <a:xfrm>
            <a:off x="443948" y="467861"/>
            <a:ext cx="11492948" cy="5293757"/>
          </a:xfrm>
          <a:prstGeom prst="rect">
            <a:avLst/>
          </a:prstGeom>
        </p:spPr>
        <p:txBody>
          <a:bodyPr wrap="square">
            <a:spAutoFit/>
          </a:bodyPr>
          <a:lstStyle/>
          <a:p>
            <a:pPr algn="just">
              <a:buClr>
                <a:srgbClr val="FFC000"/>
              </a:buClr>
              <a:buFontTx/>
              <a:buChar char="☆"/>
            </a:pPr>
            <a:r>
              <a:rPr lang="ja-JP" altLang="en-US" sz="3200" dirty="0" smtClean="0"/>
              <a:t>膨れ上がる</a:t>
            </a:r>
            <a:r>
              <a:rPr lang="ja-JP" altLang="en-US" sz="3200" dirty="0"/>
              <a:t>オリンピック予算</a:t>
            </a:r>
            <a:r>
              <a:rPr lang="ja-JP" altLang="en-US" sz="3200" dirty="0" err="1"/>
              <a:t>ー</a:t>
            </a:r>
            <a:r>
              <a:rPr lang="ja-JP" altLang="en-US" sz="3200" dirty="0"/>
              <a:t>それに群がる政治家や土建屋たちーオリンピックが終わると必ず不況が</a:t>
            </a:r>
            <a:r>
              <a:rPr lang="ja-JP" altLang="en-US" sz="3200" dirty="0" smtClean="0"/>
              <a:t>来る</a:t>
            </a:r>
            <a:endParaRPr lang="en-US" altLang="ja-JP" sz="3200" dirty="0" smtClean="0"/>
          </a:p>
          <a:p>
            <a:pPr algn="just">
              <a:buClr>
                <a:srgbClr val="FFC000"/>
              </a:buClr>
              <a:buFontTx/>
              <a:buChar char="☆"/>
            </a:pPr>
            <a:endParaRPr lang="en-US" altLang="ja-JP" sz="3200" dirty="0"/>
          </a:p>
          <a:p>
            <a:pPr algn="just">
              <a:buClr>
                <a:srgbClr val="FFC000"/>
              </a:buClr>
              <a:buFontTx/>
              <a:buChar char="☆"/>
            </a:pPr>
            <a:r>
              <a:rPr kumimoji="1" lang="ja-JP" altLang="en-US" sz="3200" dirty="0"/>
              <a:t>劇場型人気都知事によって都民のお金が</a:t>
            </a:r>
            <a:r>
              <a:rPr kumimoji="1" lang="ja-JP" altLang="en-US" sz="3200" dirty="0" err="1"/>
              <a:t>どぶに</a:t>
            </a:r>
            <a:r>
              <a:rPr kumimoji="1" lang="ja-JP" altLang="en-US" sz="3200" dirty="0"/>
              <a:t>捨てられる中央卸売市場会計</a:t>
            </a:r>
            <a:r>
              <a:rPr lang="ja-JP" altLang="en-US" sz="3200" dirty="0"/>
              <a:t>（築地残留か豊洲移転か、結局</a:t>
            </a:r>
            <a:r>
              <a:rPr lang="en-US" altLang="ja-JP" sz="3200" dirty="0"/>
              <a:t>2018.11</a:t>
            </a:r>
            <a:r>
              <a:rPr lang="ja-JP" altLang="en-US" sz="3200" dirty="0"/>
              <a:t>に移転</a:t>
            </a:r>
            <a:r>
              <a:rPr lang="ja-JP" altLang="en-US" sz="3200" dirty="0" smtClean="0"/>
              <a:t>）</a:t>
            </a:r>
            <a:endParaRPr lang="en-US" altLang="ja-JP" sz="3200" dirty="0" smtClean="0"/>
          </a:p>
          <a:p>
            <a:pPr algn="just">
              <a:buClr>
                <a:srgbClr val="FFC000"/>
              </a:buClr>
              <a:buFontTx/>
              <a:buChar char="☆"/>
            </a:pPr>
            <a:endParaRPr lang="en-US" altLang="ja-JP" sz="3200" dirty="0"/>
          </a:p>
          <a:p>
            <a:pPr algn="just">
              <a:buClr>
                <a:srgbClr val="FFC000"/>
              </a:buClr>
              <a:buFontTx/>
              <a:buChar char="☆"/>
            </a:pPr>
            <a:r>
              <a:rPr kumimoji="1" lang="ja-JP" altLang="en-US" sz="3200" dirty="0"/>
              <a:t>大阪財務局管内の</a:t>
            </a:r>
            <a:r>
              <a:rPr kumimoji="1" lang="en-US" altLang="ja-JP" sz="3200" dirty="0"/>
              <a:t>9</a:t>
            </a:r>
            <a:r>
              <a:rPr kumimoji="1" lang="ja-JP" altLang="en-US" sz="3200" dirty="0"/>
              <a:t>億円の土地が、安倍昭恵首相夫人の息のかかっている森友学園</a:t>
            </a:r>
            <a:r>
              <a:rPr lang="ja-JP" altLang="en-US" sz="3200" dirty="0"/>
              <a:t>にただ同然で売却された</a:t>
            </a:r>
            <a:r>
              <a:rPr lang="ja-JP" altLang="en-US" sz="3200" dirty="0" smtClean="0"/>
              <a:t>。</a:t>
            </a:r>
            <a:endParaRPr lang="en-US" altLang="ja-JP" sz="3200" dirty="0" smtClean="0"/>
          </a:p>
          <a:p>
            <a:pPr algn="just">
              <a:buClr>
                <a:srgbClr val="FFC000"/>
              </a:buClr>
            </a:pPr>
            <a:r>
              <a:rPr lang="ja-JP" altLang="en-US" sz="3200" dirty="0"/>
              <a:t>　</a:t>
            </a:r>
            <a:r>
              <a:rPr lang="ja-JP" altLang="en-US" sz="3200" dirty="0" smtClean="0"/>
              <a:t>疑わしい</a:t>
            </a:r>
            <a:r>
              <a:rPr lang="ja-JP" altLang="en-US" sz="3200" dirty="0"/>
              <a:t>売却文書が理財局の佐川宣寿前理財局長によって</a:t>
            </a:r>
            <a:r>
              <a:rPr lang="ja-JP" altLang="en-US" sz="3200" dirty="0" err="1"/>
              <a:t>に</a:t>
            </a:r>
            <a:r>
              <a:rPr lang="ja-JP" altLang="en-US" sz="3200" dirty="0"/>
              <a:t>よって改ざんされた。</a:t>
            </a:r>
            <a:endParaRPr kumimoji="1" lang="en-US" altLang="ja-JP" sz="3200" dirty="0"/>
          </a:p>
          <a:p>
            <a:endParaRPr kumimoji="1" lang="ja-JP" altLang="en-US" dirty="0"/>
          </a:p>
        </p:txBody>
      </p:sp>
    </p:spTree>
    <p:extLst>
      <p:ext uri="{BB962C8B-B14F-4D97-AF65-F5344CB8AC3E}">
        <p14:creationId xmlns:p14="http://schemas.microsoft.com/office/powerpoint/2010/main" val="2419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FDFD0E43-2576-41C3-BCE3-8431C52204F9}" type="slidenum">
              <a:rPr lang="ja-JP" altLang="en-US"/>
              <a:pPr/>
              <a:t>50</a:t>
            </a:fld>
            <a:endParaRPr lang="ja-JP" altLang="en-US" sz="1800">
              <a:solidFill>
                <a:schemeClr val="tx1"/>
              </a:solidFill>
            </a:endParaRPr>
          </a:p>
        </p:txBody>
      </p:sp>
      <p:sp>
        <p:nvSpPr>
          <p:cNvPr id="351234" name="タイトル 1"/>
          <p:cNvSpPr>
            <a:spLocks noGrp="1" noChangeArrowheads="1"/>
          </p:cNvSpPr>
          <p:nvPr>
            <p:ph type="title" idx="4294967295"/>
          </p:nvPr>
        </p:nvSpPr>
        <p:spPr>
          <a:xfrm>
            <a:off x="1892300" y="185738"/>
            <a:ext cx="6186488" cy="754062"/>
          </a:xfrm>
          <a:ln/>
        </p:spPr>
        <p:txBody>
          <a:bodyPr/>
          <a:lstStyle/>
          <a:p>
            <a:r>
              <a:rPr lang="zh-CN" altLang="ja-JP" dirty="0">
                <a:latin typeface="ＭＳ ゴシック" panose="020B0609070205080204" pitchFamily="49" charset="-128"/>
                <a:ea typeface="ＭＳ ゴシック" panose="020B0609070205080204" pitchFamily="49" charset="-128"/>
              </a:rPr>
              <a:t>ポンプの呼び水政策</a:t>
            </a:r>
          </a:p>
        </p:txBody>
      </p:sp>
      <p:sp>
        <p:nvSpPr>
          <p:cNvPr id="351235" name="コンテンツ プレースホルダ 2"/>
          <p:cNvSpPr>
            <a:spLocks noGrp="1" noChangeArrowheads="1"/>
          </p:cNvSpPr>
          <p:nvPr>
            <p:ph idx="4294967295"/>
          </p:nvPr>
        </p:nvSpPr>
        <p:spPr bwMode="auto">
          <a:xfrm>
            <a:off x="487018" y="1214438"/>
            <a:ext cx="11151704" cy="51419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just">
              <a:buNone/>
            </a:pPr>
            <a:r>
              <a:rPr lang="ja-JP" altLang="en-US" sz="3200" dirty="0" smtClean="0">
                <a:solidFill>
                  <a:srgbClr val="FFFF00"/>
                </a:solidFill>
              </a:rPr>
              <a:t>★</a:t>
            </a:r>
            <a:r>
              <a:rPr lang="ja-JP" altLang="en-US" sz="3200" dirty="0">
                <a:solidFill>
                  <a:srgbClr val="FFFF00"/>
                </a:solidFill>
              </a:rPr>
              <a:t>★ </a:t>
            </a:r>
          </a:p>
          <a:p>
            <a:pPr algn="just"/>
            <a:r>
              <a:rPr lang="ja-JP" altLang="en-US" sz="3200" dirty="0">
                <a:hlinkClick r:id="rId2"/>
              </a:rPr>
              <a:t>ポンプの原理 </a:t>
            </a:r>
            <a:r>
              <a:rPr lang="ja-JP" altLang="en-US" sz="3200" dirty="0"/>
              <a:t>（ｋｗ：手押しポンプの動作原理）</a:t>
            </a:r>
            <a:endParaRPr lang="en-US" altLang="ja-JP" sz="3200" dirty="0"/>
          </a:p>
          <a:p>
            <a:pPr algn="just"/>
            <a:r>
              <a:rPr lang="en-US" altLang="ja-JP" sz="3200" dirty="0">
                <a:hlinkClick r:id="rId3"/>
              </a:rPr>
              <a:t>http://www.rainworld.jp/idopump/howitworks.html</a:t>
            </a:r>
            <a:r>
              <a:rPr lang="ja-JP" altLang="en-US" sz="3200" dirty="0"/>
              <a:t>　</a:t>
            </a:r>
          </a:p>
          <a:p>
            <a:pPr algn="just"/>
            <a:r>
              <a:rPr lang="ja-JP" altLang="en-US" sz="3200" dirty="0"/>
              <a:t>ポンプの中の水が何かの原因で枯れたときに、ポンプの中へ水を入れてやる。</a:t>
            </a:r>
            <a:endParaRPr lang="en-US" altLang="ja-JP" sz="3200" dirty="0"/>
          </a:p>
          <a:p>
            <a:pPr algn="just"/>
            <a:r>
              <a:rPr lang="ja-JP" altLang="en-US" sz="3200" dirty="0"/>
              <a:t>するとポンプは再び水をくみ上げるようになる。</a:t>
            </a:r>
            <a:endParaRPr lang="en-US" altLang="ja-JP" sz="3200" dirty="0"/>
          </a:p>
          <a:p>
            <a:pPr>
              <a:buFont typeface="Arial" panose="020B0604020202020204" pitchFamily="34" charset="0"/>
              <a:buNone/>
            </a:pPr>
            <a:endParaRPr lang="ja-JP" altLang="en-US" sz="1000" dirty="0"/>
          </a:p>
        </p:txBody>
      </p:sp>
      <p:sp>
        <p:nvSpPr>
          <p:cNvPr id="351236" name="スライド番号プレースホルダ 3"/>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20822D-609C-4372-B9D9-F98A45AA795D}" type="slidenum">
              <a:rPr lang="ja-JP" altLang="en-US"/>
              <a:pPr/>
              <a:t>50</a:t>
            </a:fld>
            <a:endParaRPr lang="ja-JP" altLang="en-US"/>
          </a:p>
        </p:txBody>
      </p:sp>
    </p:spTree>
    <p:extLst>
      <p:ext uri="{BB962C8B-B14F-4D97-AF65-F5344CB8AC3E}">
        <p14:creationId xmlns:p14="http://schemas.microsoft.com/office/powerpoint/2010/main" val="418338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 calcmode="lin" valueType="num">
                                      <p:cBhvr>
                                        <p:cTn id="7" dur="500" fill="hold"/>
                                        <p:tgtEl>
                                          <p:spTgt spid="35123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51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1235">
                                            <p:txEl>
                                              <p:pRg st="1" end="1"/>
                                            </p:txEl>
                                          </p:spTgt>
                                        </p:tgtEl>
                                        <p:attrNameLst>
                                          <p:attrName>style.visibility</p:attrName>
                                        </p:attrNameLst>
                                      </p:cBhvr>
                                      <p:to>
                                        <p:strVal val="visible"/>
                                      </p:to>
                                    </p:set>
                                    <p:anim calcmode="lin" valueType="num">
                                      <p:cBhvr>
                                        <p:cTn id="13" dur="500" fill="hold"/>
                                        <p:tgtEl>
                                          <p:spTgt spid="35123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51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1235">
                                            <p:txEl>
                                              <p:pRg st="2" end="2"/>
                                            </p:txEl>
                                          </p:spTgt>
                                        </p:tgtEl>
                                        <p:attrNameLst>
                                          <p:attrName>style.visibility</p:attrName>
                                        </p:attrNameLst>
                                      </p:cBhvr>
                                      <p:to>
                                        <p:strVal val="visible"/>
                                      </p:to>
                                    </p:set>
                                    <p:anim calcmode="lin" valueType="num">
                                      <p:cBhvr>
                                        <p:cTn id="19" dur="500" fill="hold"/>
                                        <p:tgtEl>
                                          <p:spTgt spid="351235">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51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1235">
                                            <p:txEl>
                                              <p:pRg st="3" end="3"/>
                                            </p:txEl>
                                          </p:spTgt>
                                        </p:tgtEl>
                                        <p:attrNameLst>
                                          <p:attrName>style.visibility</p:attrName>
                                        </p:attrNameLst>
                                      </p:cBhvr>
                                      <p:to>
                                        <p:strVal val="visible"/>
                                      </p:to>
                                    </p:set>
                                    <p:anim calcmode="lin" valueType="num">
                                      <p:cBhvr>
                                        <p:cTn id="25" dur="500" fill="hold"/>
                                        <p:tgtEl>
                                          <p:spTgt spid="351235">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512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1235">
                                            <p:txEl>
                                              <p:pRg st="4" end="4"/>
                                            </p:txEl>
                                          </p:spTgt>
                                        </p:tgtEl>
                                        <p:attrNameLst>
                                          <p:attrName>style.visibility</p:attrName>
                                        </p:attrNameLst>
                                      </p:cBhvr>
                                      <p:to>
                                        <p:strVal val="visible"/>
                                      </p:to>
                                    </p:set>
                                    <p:anim calcmode="lin" valueType="num">
                                      <p:cBhvr>
                                        <p:cTn id="31" dur="500" fill="hold"/>
                                        <p:tgtEl>
                                          <p:spTgt spid="351235">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3512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bldLvl="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787814"/>
          </a:xfrm>
        </p:spPr>
        <p:txBody>
          <a:bodyPr>
            <a:normAutofit fontScale="90000"/>
          </a:bodyPr>
          <a:lstStyle/>
          <a:p>
            <a:pPr algn="l"/>
            <a:r>
              <a:rPr lang="ja-JP" altLang="en-US" dirty="0"/>
              <a:t>手押し</a:t>
            </a:r>
            <a:r>
              <a:rPr lang="ja-JP" altLang="en-US" dirty="0" smtClean="0"/>
              <a:t>ポンプ（の構造）　</a:t>
            </a:r>
            <a:r>
              <a:rPr lang="en-US" altLang="ja-JP" sz="1200" dirty="0">
                <a:hlinkClick r:id="rId2"/>
              </a:rPr>
              <a:t>https://www.google.co.jp/search?q=%</a:t>
            </a:r>
            <a:r>
              <a:rPr lang="en-US" altLang="ja-JP" sz="1200" dirty="0" smtClean="0">
                <a:hlinkClick r:id="rId2"/>
              </a:rPr>
              <a:t>E6%89%8B%E6%8A%BC%E3%81%97%E3%83%9D%E3%83%B3%E3%83%97%E3%80%80%E6%A7%8B%E9%80%A0&amp;hl=ja&amp;tbm=isch&amp;tbo=u&amp;source=univ&amp;sa=X&amp;ved=0ahUKEwiZrrHGoIbbAhXMabwKHdQ5A-4QsAQINw&amp;biw=1280&amp;bih=855</a:t>
            </a:r>
            <a:r>
              <a:rPr lang="ja-JP" altLang="en-US" sz="1200" dirty="0" smtClean="0"/>
              <a:t>　</a:t>
            </a:r>
            <a:endParaRPr kumimoji="1" lang="ja-JP" altLang="en-US" sz="1200" dirty="0"/>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51</a:t>
            </a:fld>
            <a:endParaRPr lang="ja-JP" altLang="en-US" sz="1800">
              <a:solidFill>
                <a:schemeClr val="tx1"/>
              </a:solidFill>
            </a:endParaRPr>
          </a:p>
        </p:txBody>
      </p:sp>
      <p:pic>
        <p:nvPicPr>
          <p:cNvPr id="2050" name="Picture 2" descr="ãææ¼ããã³ããæ§é ãã®ç»åæ¤ç´¢çµæ"/>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71268"/>
            <a:ext cx="6709371" cy="504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4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4"/>
          <p:cNvSpPr>
            <a:spLocks noGrp="1"/>
          </p:cNvSpPr>
          <p:nvPr>
            <p:ph type="sldNum" sz="quarter" idx="12"/>
          </p:nvPr>
        </p:nvSpPr>
        <p:spPr/>
        <p:txBody>
          <a:bodyPr/>
          <a:lstStyle/>
          <a:p>
            <a:fld id="{5836E2E8-960B-4A1D-8A85-008937DB451D}" type="slidenum">
              <a:rPr lang="ja-JP" altLang="en-US"/>
              <a:pPr/>
              <a:t>52</a:t>
            </a:fld>
            <a:endParaRPr lang="ja-JP" altLang="en-US" sz="1800">
              <a:solidFill>
                <a:schemeClr val="tx1"/>
              </a:solidFill>
            </a:endParaRPr>
          </a:p>
        </p:txBody>
      </p:sp>
      <p:sp>
        <p:nvSpPr>
          <p:cNvPr id="352258" name="スライド番号プレースホルダ 3"/>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BDC9F1C-9F94-4150-A251-3A7F1A273533}" type="slidenum">
              <a:rPr lang="ja-JP" altLang="en-US"/>
              <a:pPr/>
              <a:t>52</a:t>
            </a:fld>
            <a:endParaRPr lang="ja-JP" altLang="en-US"/>
          </a:p>
        </p:txBody>
      </p:sp>
      <p:sp>
        <p:nvSpPr>
          <p:cNvPr id="352259" name="サブタイトル 5"/>
          <p:cNvSpPr>
            <a:spLocks noGrp="1" noChangeArrowheads="1"/>
          </p:cNvSpPr>
          <p:nvPr>
            <p:ph type="subTitle" idx="4294967295"/>
          </p:nvPr>
        </p:nvSpPr>
        <p:spPr>
          <a:xfrm>
            <a:off x="736600" y="642938"/>
            <a:ext cx="10960100" cy="5500687"/>
          </a:xfrm>
          <a:ln/>
        </p:spPr>
        <p:txBody>
          <a:bodyPr>
            <a:normAutofit/>
          </a:bodyPr>
          <a:lstStyle/>
          <a:p>
            <a:r>
              <a:rPr lang="ja-JP" altLang="en-US" sz="3600" dirty="0"/>
              <a:t>つまりポンプが水を吸い上げなくなった状態を</a:t>
            </a:r>
            <a:r>
              <a:rPr lang="ja-JP" altLang="en-US" sz="3600" dirty="0">
                <a:solidFill>
                  <a:srgbClr val="FFFF00"/>
                </a:solidFill>
              </a:rPr>
              <a:t>有効需要</a:t>
            </a:r>
            <a:r>
              <a:rPr lang="ja-JP" altLang="en-US" sz="3600" dirty="0"/>
              <a:t>が不足した不況の状態だと考える。</a:t>
            </a:r>
            <a:endParaRPr lang="en-US" altLang="ja-JP" sz="3600" dirty="0"/>
          </a:p>
          <a:p>
            <a:r>
              <a:rPr lang="ja-JP" altLang="en-US" sz="3600" dirty="0"/>
              <a:t>で、この有効需要を補うために「水」＝「</a:t>
            </a:r>
            <a:r>
              <a:rPr lang="ja-JP" altLang="en-US" sz="3600" dirty="0">
                <a:solidFill>
                  <a:srgbClr val="FFFF00"/>
                </a:solidFill>
              </a:rPr>
              <a:t>公共投資</a:t>
            </a:r>
            <a:r>
              <a:rPr lang="ja-JP" altLang="en-US" sz="3600" dirty="0"/>
              <a:t>」を中央政府がポンプつまり経済の中へ注いでやる。</a:t>
            </a:r>
            <a:endParaRPr lang="en-US" altLang="ja-JP" sz="3600" dirty="0"/>
          </a:p>
          <a:p>
            <a:r>
              <a:rPr lang="ja-JP" altLang="en-US" sz="3600" dirty="0"/>
              <a:t>財源は税収が不足しているので</a:t>
            </a:r>
            <a:r>
              <a:rPr lang="ja-JP" altLang="en-US" sz="3600" dirty="0">
                <a:solidFill>
                  <a:srgbClr val="FFFF00"/>
                </a:solidFill>
              </a:rPr>
              <a:t>赤字国債</a:t>
            </a:r>
            <a:endParaRPr lang="en-US" altLang="ja-JP" sz="3600" dirty="0">
              <a:solidFill>
                <a:srgbClr val="FFFF00"/>
              </a:solidFill>
            </a:endParaRPr>
          </a:p>
          <a:p>
            <a:r>
              <a:rPr lang="ja-JP" altLang="en-US" sz="3600" dirty="0"/>
              <a:t>すると経済は安定軌道に乗り、失業もなくなり</a:t>
            </a:r>
            <a:r>
              <a:rPr lang="ja-JP" altLang="en-US" sz="3600" dirty="0">
                <a:solidFill>
                  <a:srgbClr val="FFFF00"/>
                </a:solidFill>
              </a:rPr>
              <a:t>完全雇用</a:t>
            </a:r>
            <a:r>
              <a:rPr lang="ja-JP" altLang="en-US" sz="3600" dirty="0"/>
              <a:t>が実現する。</a:t>
            </a:r>
            <a:endParaRPr lang="en-US" altLang="ja-JP" sz="3600" dirty="0"/>
          </a:p>
          <a:p>
            <a:endParaRPr lang="ja-JP" altLang="en-US" dirty="0"/>
          </a:p>
          <a:p>
            <a:endParaRPr lang="ja-JP" altLang="en-US" dirty="0"/>
          </a:p>
        </p:txBody>
      </p:sp>
    </p:spTree>
    <p:extLst>
      <p:ext uri="{BB962C8B-B14F-4D97-AF65-F5344CB8AC3E}">
        <p14:creationId xmlns:p14="http://schemas.microsoft.com/office/powerpoint/2010/main" val="1753608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 calcmode="lin" valueType="num">
                                      <p:cBhvr>
                                        <p:cTn id="7" dur="1000" fill="hold"/>
                                        <p:tgtEl>
                                          <p:spTgt spid="3522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2259">
                                            <p:txEl>
                                              <p:pRg st="0" end="0"/>
                                            </p:txEl>
                                          </p:spTgt>
                                        </p:tgtEl>
                                        <p:attrNameLst>
                                          <p:attrName>ppt_h</p:attrName>
                                        </p:attrNameLst>
                                      </p:cBhvr>
                                      <p:tavLst>
                                        <p:tav tm="0">
                                          <p:val>
                                            <p:strVal val="#ppt_h"/>
                                          </p:val>
                                        </p:tav>
                                        <p:tav tm="100000">
                                          <p:val>
                                            <p:strVal val="#ppt_h"/>
                                          </p:val>
                                        </p:tav>
                                      </p:tavLst>
                                    </p:anim>
                                    <p:animEffect>
                                      <p:cBhvr>
                                        <p:cTn id="9" dur="1000"/>
                                        <p:tgtEl>
                                          <p:spTgt spid="3522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52259">
                                            <p:txEl>
                                              <p:pRg st="1" end="1"/>
                                            </p:txEl>
                                          </p:spTgt>
                                        </p:tgtEl>
                                        <p:attrNameLst>
                                          <p:attrName>style.visibility</p:attrName>
                                        </p:attrNameLst>
                                      </p:cBhvr>
                                      <p:to>
                                        <p:strVal val="visible"/>
                                      </p:to>
                                    </p:set>
                                    <p:anim calcmode="lin" valueType="num">
                                      <p:cBhvr>
                                        <p:cTn id="14" dur="1000" fill="hold"/>
                                        <p:tgtEl>
                                          <p:spTgt spid="3522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52259">
                                            <p:txEl>
                                              <p:pRg st="1" end="1"/>
                                            </p:txEl>
                                          </p:spTgt>
                                        </p:tgtEl>
                                        <p:attrNameLst>
                                          <p:attrName>ppt_h</p:attrName>
                                        </p:attrNameLst>
                                      </p:cBhvr>
                                      <p:tavLst>
                                        <p:tav tm="0">
                                          <p:val>
                                            <p:strVal val="#ppt_h"/>
                                          </p:val>
                                        </p:tav>
                                        <p:tav tm="100000">
                                          <p:val>
                                            <p:strVal val="#ppt_h"/>
                                          </p:val>
                                        </p:tav>
                                      </p:tavLst>
                                    </p:anim>
                                    <p:animEffect>
                                      <p:cBhvr>
                                        <p:cTn id="16" dur="1000"/>
                                        <p:tgtEl>
                                          <p:spTgt spid="3522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52259">
                                            <p:txEl>
                                              <p:pRg st="2" end="2"/>
                                            </p:txEl>
                                          </p:spTgt>
                                        </p:tgtEl>
                                        <p:attrNameLst>
                                          <p:attrName>style.visibility</p:attrName>
                                        </p:attrNameLst>
                                      </p:cBhvr>
                                      <p:to>
                                        <p:strVal val="visible"/>
                                      </p:to>
                                    </p:set>
                                    <p:anim calcmode="lin" valueType="num">
                                      <p:cBhvr>
                                        <p:cTn id="21" dur="1000" fill="hold"/>
                                        <p:tgtEl>
                                          <p:spTgt spid="3522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52259">
                                            <p:txEl>
                                              <p:pRg st="2" end="2"/>
                                            </p:txEl>
                                          </p:spTgt>
                                        </p:tgtEl>
                                        <p:attrNameLst>
                                          <p:attrName>ppt_h</p:attrName>
                                        </p:attrNameLst>
                                      </p:cBhvr>
                                      <p:tavLst>
                                        <p:tav tm="0">
                                          <p:val>
                                            <p:strVal val="#ppt_h"/>
                                          </p:val>
                                        </p:tav>
                                        <p:tav tm="100000">
                                          <p:val>
                                            <p:strVal val="#ppt_h"/>
                                          </p:val>
                                        </p:tav>
                                      </p:tavLst>
                                    </p:anim>
                                    <p:animEffect>
                                      <p:cBhvr>
                                        <p:cTn id="23" dur="1000"/>
                                        <p:tgtEl>
                                          <p:spTgt spid="35225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52259">
                                            <p:txEl>
                                              <p:pRg st="3" end="3"/>
                                            </p:txEl>
                                          </p:spTgt>
                                        </p:tgtEl>
                                        <p:attrNameLst>
                                          <p:attrName>style.visibility</p:attrName>
                                        </p:attrNameLst>
                                      </p:cBhvr>
                                      <p:to>
                                        <p:strVal val="visible"/>
                                      </p:to>
                                    </p:set>
                                    <p:anim calcmode="lin" valueType="num">
                                      <p:cBhvr>
                                        <p:cTn id="28" dur="1000" fill="hold"/>
                                        <p:tgtEl>
                                          <p:spTgt spid="35225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52259">
                                            <p:txEl>
                                              <p:pRg st="3" end="3"/>
                                            </p:txEl>
                                          </p:spTgt>
                                        </p:tgtEl>
                                        <p:attrNameLst>
                                          <p:attrName>ppt_h</p:attrName>
                                        </p:attrNameLst>
                                      </p:cBhvr>
                                      <p:tavLst>
                                        <p:tav tm="0">
                                          <p:val>
                                            <p:strVal val="#ppt_h"/>
                                          </p:val>
                                        </p:tav>
                                        <p:tav tm="100000">
                                          <p:val>
                                            <p:strVal val="#ppt_h"/>
                                          </p:val>
                                        </p:tav>
                                      </p:tavLst>
                                    </p:anim>
                                    <p:animEffect>
                                      <p:cBhvr>
                                        <p:cTn id="30" dur="1000"/>
                                        <p:tgtEl>
                                          <p:spTgt spid="352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タイトル 1"/>
          <p:cNvSpPr>
            <a:spLocks noGrp="1" noChangeArrowheads="1"/>
          </p:cNvSpPr>
          <p:nvPr>
            <p:ph type="title" idx="4294967295"/>
          </p:nvPr>
        </p:nvSpPr>
        <p:spPr>
          <a:xfrm>
            <a:off x="1090405" y="104983"/>
            <a:ext cx="10190508" cy="785812"/>
          </a:xfrm>
          <a:ln/>
        </p:spPr>
        <p:txBody>
          <a:bodyPr>
            <a:noAutofit/>
          </a:bodyPr>
          <a:lstStyle/>
          <a:p>
            <a:pPr algn="l"/>
            <a:r>
              <a:rPr lang="zh-CN" altLang="ja-JP" sz="3200" dirty="0">
                <a:latin typeface="ＭＳ ゴシック" panose="020B0609070205080204" pitchFamily="49" charset="-128"/>
                <a:ea typeface="ＭＳ ゴシック" panose="020B0609070205080204" pitchFamily="49" charset="-128"/>
              </a:rPr>
              <a:t>ニュートンとケインズは同じ穴の</a:t>
            </a:r>
            <a:r>
              <a:rPr lang="zh-CN" altLang="ja-JP" sz="3200" dirty="0">
                <a:solidFill>
                  <a:srgbClr val="FFC000"/>
                </a:solidFill>
                <a:latin typeface="ＭＳ ゴシック" panose="020B0609070205080204" pitchFamily="49" charset="-128"/>
                <a:ea typeface="ＭＳ ゴシック" panose="020B0609070205080204" pitchFamily="49" charset="-128"/>
              </a:rPr>
              <a:t>狢</a:t>
            </a:r>
            <a:r>
              <a:rPr lang="zh-CN" altLang="ja-JP" sz="3200" dirty="0">
                <a:latin typeface="ＭＳ ゴシック" panose="020B0609070205080204" pitchFamily="49" charset="-128"/>
                <a:ea typeface="ＭＳ ゴシック" panose="020B0609070205080204" pitchFamily="49" charset="-128"/>
              </a:rPr>
              <a:t>（むじなか）？</a:t>
            </a:r>
          </a:p>
        </p:txBody>
      </p:sp>
      <p:sp>
        <p:nvSpPr>
          <p:cNvPr id="354307" name="コンテンツ プレースホルダ 2"/>
          <p:cNvSpPr>
            <a:spLocks noGrp="1" noChangeArrowheads="1"/>
          </p:cNvSpPr>
          <p:nvPr>
            <p:ph idx="4294967295"/>
          </p:nvPr>
        </p:nvSpPr>
        <p:spPr bwMode="auto">
          <a:xfrm>
            <a:off x="477078" y="1000125"/>
            <a:ext cx="11340548" cy="5643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a:r>
              <a:rPr lang="ja-JP" altLang="en-US" sz="3600" dirty="0"/>
              <a:t>ニュートンとケインズ。このふたりの間には、時代を隔てた“つながり”が。</a:t>
            </a:r>
            <a:endParaRPr lang="en-US" altLang="ja-JP" sz="3600" dirty="0"/>
          </a:p>
          <a:p>
            <a:pPr algn="just"/>
            <a:r>
              <a:rPr lang="ja-JP" altLang="en-US" sz="3600" dirty="0"/>
              <a:t>ニュートンが</a:t>
            </a:r>
            <a:r>
              <a:rPr lang="en-US" altLang="ja-JP" sz="3600" dirty="0"/>
              <a:t>1642</a:t>
            </a:r>
            <a:r>
              <a:rPr lang="ja-JP" altLang="en-US" sz="3600" dirty="0"/>
              <a:t>年から</a:t>
            </a:r>
            <a:r>
              <a:rPr lang="en-US" altLang="ja-JP" sz="3600" dirty="0"/>
              <a:t>1727</a:t>
            </a:r>
            <a:r>
              <a:rPr lang="ja-JP" altLang="en-US" sz="3600" dirty="0"/>
              <a:t>年。ケインズは</a:t>
            </a:r>
            <a:r>
              <a:rPr lang="en-US" altLang="ja-JP" sz="3600" dirty="0"/>
              <a:t>1883</a:t>
            </a:r>
            <a:r>
              <a:rPr lang="ja-JP" altLang="en-US" sz="3600" dirty="0"/>
              <a:t>年から</a:t>
            </a:r>
            <a:r>
              <a:rPr lang="en-US" altLang="ja-JP" sz="3600" dirty="0"/>
              <a:t>1946</a:t>
            </a:r>
            <a:r>
              <a:rPr lang="ja-JP" altLang="en-US" sz="3600" dirty="0"/>
              <a:t>年。</a:t>
            </a:r>
            <a:endParaRPr lang="en-US" altLang="ja-JP" sz="3600" dirty="0"/>
          </a:p>
          <a:p>
            <a:pPr algn="just"/>
            <a:r>
              <a:rPr lang="ja-JP" altLang="en-US" sz="3600" dirty="0"/>
              <a:t>ケインズはニュートンの遺稿収集家だった。</a:t>
            </a:r>
            <a:endParaRPr lang="en-US" altLang="ja-JP" sz="3600" dirty="0"/>
          </a:p>
          <a:p>
            <a:pPr algn="just"/>
            <a:r>
              <a:rPr lang="ja-JP" altLang="en-US" sz="3600" dirty="0"/>
              <a:t>ケインズは、ニュートンが手書きで記した原稿の多くを、せりで買い取った。</a:t>
            </a:r>
            <a:endParaRPr lang="en-US" altLang="ja-JP" sz="3600" dirty="0"/>
          </a:p>
        </p:txBody>
      </p:sp>
    </p:spTree>
    <p:extLst>
      <p:ext uri="{BB962C8B-B14F-4D97-AF65-F5344CB8AC3E}">
        <p14:creationId xmlns:p14="http://schemas.microsoft.com/office/powerpoint/2010/main" val="465606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 calcmode="lin" valueType="num">
                                      <p:cBhvr>
                                        <p:cTn id="7" dur="500" fill="hold"/>
                                        <p:tgtEl>
                                          <p:spTgt spid="35430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54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4307">
                                            <p:txEl>
                                              <p:pRg st="1" end="1"/>
                                            </p:txEl>
                                          </p:spTgt>
                                        </p:tgtEl>
                                        <p:attrNameLst>
                                          <p:attrName>style.visibility</p:attrName>
                                        </p:attrNameLst>
                                      </p:cBhvr>
                                      <p:to>
                                        <p:strVal val="visible"/>
                                      </p:to>
                                    </p:set>
                                    <p:anim calcmode="lin" valueType="num">
                                      <p:cBhvr>
                                        <p:cTn id="13" dur="500" fill="hold"/>
                                        <p:tgtEl>
                                          <p:spTgt spid="35430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54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4307">
                                            <p:txEl>
                                              <p:pRg st="2" end="2"/>
                                            </p:txEl>
                                          </p:spTgt>
                                        </p:tgtEl>
                                        <p:attrNameLst>
                                          <p:attrName>style.visibility</p:attrName>
                                        </p:attrNameLst>
                                      </p:cBhvr>
                                      <p:to>
                                        <p:strVal val="visible"/>
                                      </p:to>
                                    </p:set>
                                    <p:anim calcmode="lin" valueType="num">
                                      <p:cBhvr>
                                        <p:cTn id="19" dur="500" fill="hold"/>
                                        <p:tgtEl>
                                          <p:spTgt spid="354307">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54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4307">
                                            <p:txEl>
                                              <p:pRg st="3" end="3"/>
                                            </p:txEl>
                                          </p:spTgt>
                                        </p:tgtEl>
                                        <p:attrNameLst>
                                          <p:attrName>style.visibility</p:attrName>
                                        </p:attrNameLst>
                                      </p:cBhvr>
                                      <p:to>
                                        <p:strVal val="visible"/>
                                      </p:to>
                                    </p:set>
                                    <p:anim calcmode="lin" valueType="num">
                                      <p:cBhvr>
                                        <p:cTn id="25" dur="500" fill="hold"/>
                                        <p:tgtEl>
                                          <p:spTgt spid="354307">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543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bldLvl="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08928BEC-AAB9-4978-9A2E-82461F81F208}" type="slidenum">
              <a:rPr lang="ja-JP" altLang="en-US"/>
              <a:pPr/>
              <a:t>54</a:t>
            </a:fld>
            <a:endParaRPr lang="ja-JP" altLang="en-US" sz="1800">
              <a:solidFill>
                <a:schemeClr val="tx1"/>
              </a:solidFill>
            </a:endParaRPr>
          </a:p>
        </p:txBody>
      </p:sp>
      <p:sp>
        <p:nvSpPr>
          <p:cNvPr id="355330" name="タイトル 3"/>
          <p:cNvSpPr>
            <a:spLocks noGrp="1" noChangeArrowheads="1"/>
          </p:cNvSpPr>
          <p:nvPr>
            <p:ph type="ctrTitle" idx="4294967295"/>
          </p:nvPr>
        </p:nvSpPr>
        <p:spPr>
          <a:xfrm>
            <a:off x="1718642" y="159095"/>
            <a:ext cx="8787020" cy="695670"/>
          </a:xfrm>
          <a:ln/>
        </p:spPr>
        <p:txBody>
          <a:bodyPr anchor="b">
            <a:normAutofit/>
          </a:bodyPr>
          <a:lstStyle/>
          <a:p>
            <a:pPr marL="0" indent="0"/>
            <a:r>
              <a:rPr lang="zh-CN" altLang="ja-JP" sz="3600" dirty="0">
                <a:solidFill>
                  <a:srgbClr val="FFC000"/>
                </a:solidFill>
                <a:latin typeface="ＭＳ ゴシック" panose="020B0609070205080204" pitchFamily="49" charset="-128"/>
                <a:ea typeface="ＭＳ ゴシック" panose="020B0609070205080204" pitchFamily="49" charset="-128"/>
              </a:rPr>
              <a:t>ポンプの呼び水政策</a:t>
            </a:r>
            <a:r>
              <a:rPr lang="ja-JP" altLang="en-US" sz="3600" dirty="0">
                <a:solidFill>
                  <a:srgbClr val="FFC000"/>
                </a:solidFill>
                <a:latin typeface="ＭＳ ゴシック" panose="020B0609070205080204" pitchFamily="49" charset="-128"/>
                <a:ea typeface="ＭＳ ゴシック" panose="020B0609070205080204" pitchFamily="49" charset="-128"/>
              </a:rPr>
              <a:t>の限界</a:t>
            </a:r>
            <a:endParaRPr lang="zh-CN" altLang="ja-JP" sz="3600" dirty="0">
              <a:solidFill>
                <a:srgbClr val="FFC000"/>
              </a:solidFill>
              <a:latin typeface="ＭＳ ゴシック" panose="020B0609070205080204" pitchFamily="49" charset="-128"/>
              <a:ea typeface="ＭＳ ゴシック" panose="020B0609070205080204" pitchFamily="49" charset="-128"/>
            </a:endParaRPr>
          </a:p>
        </p:txBody>
      </p:sp>
      <p:sp>
        <p:nvSpPr>
          <p:cNvPr id="355331" name="サブタイトル 4"/>
          <p:cNvSpPr>
            <a:spLocks noGrp="1" noChangeArrowheads="1"/>
          </p:cNvSpPr>
          <p:nvPr>
            <p:ph type="subTitle" idx="4294967295"/>
          </p:nvPr>
        </p:nvSpPr>
        <p:spPr bwMode="auto">
          <a:xfrm>
            <a:off x="367748" y="1015654"/>
            <a:ext cx="11221278" cy="53406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gn="just"/>
            <a:r>
              <a:rPr lang="ja-JP" altLang="en-US" sz="3700" dirty="0"/>
              <a:t>ケインズの考え方はニュートン力学的な匂いに包まれている。</a:t>
            </a:r>
            <a:endParaRPr lang="en-US" altLang="ja-JP" sz="3700" dirty="0"/>
          </a:p>
          <a:p>
            <a:pPr algn="just"/>
            <a:r>
              <a:rPr lang="ja-JP" altLang="en-US" sz="3700" dirty="0">
                <a:solidFill>
                  <a:srgbClr val="FFC000"/>
                </a:solidFill>
              </a:rPr>
              <a:t>ニュートン的因果率</a:t>
            </a:r>
            <a:r>
              <a:rPr lang="ja-JP" altLang="en-US" sz="3700" dirty="0"/>
              <a:t>（一定の初期値を与えれば結果は予測できる）</a:t>
            </a:r>
            <a:endParaRPr lang="en-US" altLang="ja-JP" sz="3700" dirty="0"/>
          </a:p>
          <a:p>
            <a:pPr algn="just"/>
            <a:r>
              <a:rPr lang="ja-JP" altLang="en-US" sz="3700" dirty="0"/>
              <a:t>公共投資→景気回復＝</a:t>
            </a:r>
            <a:r>
              <a:rPr lang="ja-JP" altLang="en-US" sz="3700" dirty="0">
                <a:solidFill>
                  <a:srgbClr val="FFC000"/>
                </a:solidFill>
              </a:rPr>
              <a:t>経済を太陽の周りを回る惑星の軌道計算で制御できる</a:t>
            </a:r>
            <a:r>
              <a:rPr lang="ja-JP" altLang="en-US" sz="3700" dirty="0"/>
              <a:t>。</a:t>
            </a:r>
            <a:endParaRPr lang="en-US" altLang="ja-JP" sz="3700" dirty="0"/>
          </a:p>
          <a:p>
            <a:pPr algn="just"/>
            <a:r>
              <a:rPr lang="ja-JP" altLang="en-US" sz="3700" dirty="0"/>
              <a:t>経済は</a:t>
            </a:r>
            <a:r>
              <a:rPr lang="ja-JP" altLang="en-US" sz="3700" dirty="0">
                <a:solidFill>
                  <a:srgbClr val="FFC000"/>
                </a:solidFill>
              </a:rPr>
              <a:t>複雑系</a:t>
            </a:r>
            <a:r>
              <a:rPr lang="ja-JP" altLang="en-US" sz="3700" dirty="0"/>
              <a:t>なのでケインズの考えどおりにはいかない。</a:t>
            </a:r>
            <a:endParaRPr lang="en-US" altLang="ja-JP" sz="3700" dirty="0"/>
          </a:p>
          <a:p>
            <a:pPr marL="0" indent="0">
              <a:buFont typeface="Wingdings" panose="05000000000000000000" pitchFamily="2" charset="2"/>
              <a:buChar char="Ø"/>
            </a:pPr>
            <a:endParaRPr lang="ja-JP" altLang="en-US" sz="3700" dirty="0"/>
          </a:p>
          <a:p>
            <a:pPr marL="0" indent="0">
              <a:buFont typeface="Wingdings" panose="05000000000000000000" pitchFamily="2" charset="2"/>
              <a:buChar char="Ø"/>
            </a:pPr>
            <a:endParaRPr lang="ja-JP" altLang="en-US" sz="3700" dirty="0"/>
          </a:p>
        </p:txBody>
      </p:sp>
      <p:sp>
        <p:nvSpPr>
          <p:cNvPr id="355332" name="スライド番号プレースホルダ 4"/>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26931F6-F437-48B6-B328-7552760B8417}" type="slidenum">
              <a:rPr lang="ja-JP" altLang="en-US"/>
              <a:pPr/>
              <a:t>54</a:t>
            </a:fld>
            <a:endParaRPr lang="ja-JP" altLang="en-US"/>
          </a:p>
        </p:txBody>
      </p:sp>
    </p:spTree>
    <p:extLst>
      <p:ext uri="{BB962C8B-B14F-4D97-AF65-F5344CB8AC3E}">
        <p14:creationId xmlns:p14="http://schemas.microsoft.com/office/powerpoint/2010/main" val="22844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5331">
                                            <p:bg/>
                                          </p:spTgt>
                                        </p:tgtEl>
                                        <p:attrNameLst>
                                          <p:attrName>style.visibility</p:attrName>
                                        </p:attrNameLst>
                                      </p:cBhvr>
                                      <p:to>
                                        <p:strVal val="visible"/>
                                      </p:to>
                                    </p:set>
                                    <p:animEffect transition="in" filter="fade">
                                      <p:cBhvr>
                                        <p:cTn id="7" dur="500"/>
                                        <p:tgtEl>
                                          <p:spTgt spid="35533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5331">
                                            <p:txEl>
                                              <p:pRg st="0" end="0"/>
                                            </p:txEl>
                                          </p:spTgt>
                                        </p:tgtEl>
                                        <p:attrNameLst>
                                          <p:attrName>style.visibility</p:attrName>
                                        </p:attrNameLst>
                                      </p:cBhvr>
                                      <p:to>
                                        <p:strVal val="visible"/>
                                      </p:to>
                                    </p:set>
                                    <p:animEffect transition="in" filter="fade">
                                      <p:cBhvr>
                                        <p:cTn id="12" dur="500"/>
                                        <p:tgtEl>
                                          <p:spTgt spid="3553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5331">
                                            <p:txEl>
                                              <p:pRg st="1" end="1"/>
                                            </p:txEl>
                                          </p:spTgt>
                                        </p:tgtEl>
                                        <p:attrNameLst>
                                          <p:attrName>style.visibility</p:attrName>
                                        </p:attrNameLst>
                                      </p:cBhvr>
                                      <p:to>
                                        <p:strVal val="visible"/>
                                      </p:to>
                                    </p:set>
                                    <p:animEffect transition="in" filter="fade">
                                      <p:cBhvr>
                                        <p:cTn id="17" dur="500"/>
                                        <p:tgtEl>
                                          <p:spTgt spid="3553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5331">
                                            <p:txEl>
                                              <p:pRg st="2" end="2"/>
                                            </p:txEl>
                                          </p:spTgt>
                                        </p:tgtEl>
                                        <p:attrNameLst>
                                          <p:attrName>style.visibility</p:attrName>
                                        </p:attrNameLst>
                                      </p:cBhvr>
                                      <p:to>
                                        <p:strVal val="visible"/>
                                      </p:to>
                                    </p:set>
                                    <p:animEffect transition="in" filter="fade">
                                      <p:cBhvr>
                                        <p:cTn id="22" dur="500"/>
                                        <p:tgtEl>
                                          <p:spTgt spid="3553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5331">
                                            <p:txEl>
                                              <p:pRg st="3" end="3"/>
                                            </p:txEl>
                                          </p:spTgt>
                                        </p:tgtEl>
                                        <p:attrNameLst>
                                          <p:attrName>style.visibility</p:attrName>
                                        </p:attrNameLst>
                                      </p:cBhvr>
                                      <p:to>
                                        <p:strVal val="visible"/>
                                      </p:to>
                                    </p:set>
                                    <p:animEffect transition="in" filter="fade">
                                      <p:cBhvr>
                                        <p:cTn id="27" dur="500"/>
                                        <p:tgtEl>
                                          <p:spTgt spid="355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55</a:t>
            </a:fld>
            <a:endParaRPr lang="ja-JP" altLang="en-US" sz="1800">
              <a:solidFill>
                <a:schemeClr val="tx1"/>
              </a:solidFill>
            </a:endParaRPr>
          </a:p>
        </p:txBody>
      </p:sp>
      <p:sp>
        <p:nvSpPr>
          <p:cNvPr id="4" name="正方形/長方形 3"/>
          <p:cNvSpPr/>
          <p:nvPr/>
        </p:nvSpPr>
        <p:spPr>
          <a:xfrm>
            <a:off x="692425" y="312939"/>
            <a:ext cx="10976113" cy="6278642"/>
          </a:xfrm>
          <a:prstGeom prst="rect">
            <a:avLst/>
          </a:prstGeom>
        </p:spPr>
        <p:txBody>
          <a:bodyPr wrap="square">
            <a:spAutoFit/>
          </a:bodyPr>
          <a:lstStyle/>
          <a:p>
            <a:pPr marL="457200" indent="-457200">
              <a:buFont typeface="Arial" panose="020B0604020202020204" pitchFamily="34" charset="0"/>
              <a:buChar char="•"/>
            </a:pPr>
            <a:r>
              <a:rPr lang="ja-JP" altLang="en-US" sz="3200" dirty="0"/>
              <a:t>万有引力の法則（宿題→ノートに書いてくる）万有引力の法則は、太陽系くらいの大きさの「絶対空間」には当てはまる。</a:t>
            </a:r>
            <a:endParaRPr lang="en-US" altLang="ja-JP" sz="3200" dirty="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en-US" altLang="ja-JP" sz="3200" dirty="0" err="1"/>
              <a:t>Bigbang</a:t>
            </a:r>
            <a:r>
              <a:rPr lang="ja-JP" altLang="en-US" sz="3200" dirty="0"/>
              <a:t>宇宙＝複雑系の規模になると、相対性理論や調弦空間理論でないと説明がつかない。</a:t>
            </a:r>
            <a:endParaRPr lang="en-US" altLang="ja-JP" sz="3200" dirty="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ja-JP" altLang="en-US" sz="3200" dirty="0"/>
              <a:t>地球</a:t>
            </a:r>
            <a:r>
              <a:rPr lang="en-US" altLang="ja-JP" sz="3200" dirty="0"/>
              <a:t>90</a:t>
            </a:r>
            <a:r>
              <a:rPr lang="ja-JP" altLang="en-US" sz="3200" dirty="0"/>
              <a:t>億人口からなる経済は個性や多様性に満ちた複雑系なので、ニュートン力学的な説明では理解できない</a:t>
            </a:r>
            <a:r>
              <a:rPr lang="ja-JP" altLang="en-US" sz="3200" dirty="0" smtClean="0"/>
              <a:t>。</a:t>
            </a:r>
            <a:endParaRPr lang="en-US" altLang="ja-JP" sz="3200" dirty="0" smtClean="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ja-JP" altLang="en-US" sz="3200" dirty="0" smtClean="0"/>
              <a:t>ケインズの限界</a:t>
            </a:r>
            <a:endParaRPr lang="en-US" altLang="ja-JP" sz="3200" dirty="0"/>
          </a:p>
          <a:p>
            <a:endParaRPr lang="en-US" altLang="ja-JP" sz="3200" dirty="0"/>
          </a:p>
          <a:p>
            <a:endParaRPr lang="en-US" altLang="ja-JP" sz="3200" dirty="0"/>
          </a:p>
          <a:p>
            <a:endParaRPr lang="ja-JP" altLang="en-US" dirty="0"/>
          </a:p>
        </p:txBody>
      </p:sp>
    </p:spTree>
    <p:extLst>
      <p:ext uri="{BB962C8B-B14F-4D97-AF65-F5344CB8AC3E}">
        <p14:creationId xmlns:p14="http://schemas.microsoft.com/office/powerpoint/2010/main" val="176618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717FE222-7F83-4441-94CD-B5334B7FD70C}" type="slidenum">
              <a:rPr lang="ja-JP" altLang="en-US"/>
              <a:pPr/>
              <a:t>56</a:t>
            </a:fld>
            <a:endParaRPr lang="ja-JP" altLang="en-US" sz="1800">
              <a:solidFill>
                <a:schemeClr val="tx1"/>
              </a:solidFill>
            </a:endParaRPr>
          </a:p>
        </p:txBody>
      </p:sp>
      <p:sp>
        <p:nvSpPr>
          <p:cNvPr id="356354" name="タイトル 3"/>
          <p:cNvSpPr>
            <a:spLocks noGrp="1" noChangeArrowheads="1"/>
          </p:cNvSpPr>
          <p:nvPr>
            <p:ph type="ctrTitle" idx="4294967295"/>
          </p:nvPr>
        </p:nvSpPr>
        <p:spPr>
          <a:xfrm>
            <a:off x="407504" y="188913"/>
            <a:ext cx="11509513" cy="1162810"/>
          </a:xfrm>
          <a:ln/>
        </p:spPr>
        <p:txBody>
          <a:bodyPr anchor="b">
            <a:normAutofit/>
          </a:bodyPr>
          <a:lstStyle/>
          <a:p>
            <a:pPr marL="0" indent="0" algn="l"/>
            <a:r>
              <a:rPr lang="en-US" altLang="ja-JP" sz="3600" dirty="0"/>
              <a:t>Tennessee Valley</a:t>
            </a:r>
            <a:r>
              <a:rPr lang="ja-JP" altLang="en-US" sz="3600" dirty="0"/>
              <a:t>　</a:t>
            </a:r>
            <a:r>
              <a:rPr lang="en-US" altLang="ja-JP" sz="3600" dirty="0"/>
              <a:t>Authority</a:t>
            </a:r>
            <a:r>
              <a:rPr lang="ja-JP" altLang="en-US" sz="3600" dirty="0"/>
              <a:t>　</a:t>
            </a:r>
            <a:r>
              <a:rPr lang="ja-JP" altLang="en-US" sz="3600" b="1" dirty="0"/>
              <a:t>テネシー川流域開発公社</a:t>
            </a:r>
            <a:endParaRPr lang="ja-JP" altLang="en-US" sz="3600" dirty="0"/>
          </a:p>
        </p:txBody>
      </p:sp>
      <p:sp>
        <p:nvSpPr>
          <p:cNvPr id="356355" name="サブタイトル 4"/>
          <p:cNvSpPr>
            <a:spLocks noGrp="1" noChangeArrowheads="1"/>
          </p:cNvSpPr>
          <p:nvPr>
            <p:ph type="subTitle" idx="4294967295"/>
          </p:nvPr>
        </p:nvSpPr>
        <p:spPr bwMode="auto">
          <a:xfrm>
            <a:off x="655983" y="1550504"/>
            <a:ext cx="11191460" cy="50471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ja-JP" sz="3600" dirty="0"/>
              <a:t>1933</a:t>
            </a:r>
            <a:r>
              <a:rPr lang="ja-JP" altLang="en-US" sz="3600" dirty="0"/>
              <a:t>年にルーズベルト大統領が世界恐慌の対策として実施したニューディール政策。</a:t>
            </a:r>
            <a:endParaRPr lang="en-US" altLang="ja-JP" sz="3600" dirty="0"/>
          </a:p>
          <a:p>
            <a:pPr algn="just"/>
            <a:r>
              <a:rPr lang="ja-JP" altLang="en-US" sz="3600" dirty="0"/>
              <a:t>テネシー川流域の総合開発を目的として作られたアメリカ政府の機関</a:t>
            </a:r>
            <a:endParaRPr lang="en-US" altLang="ja-JP" sz="3600" dirty="0"/>
          </a:p>
          <a:p>
            <a:pPr algn="just"/>
            <a:r>
              <a:rPr lang="ja-JP" altLang="en-US" sz="3600" dirty="0"/>
              <a:t>ケインズの有効需要の理論に基づいて、</a:t>
            </a:r>
            <a:r>
              <a:rPr lang="en-US" altLang="ja-JP" sz="3600" dirty="0"/>
              <a:t>32</a:t>
            </a:r>
            <a:r>
              <a:rPr lang="ja-JP" altLang="en-US" sz="3600" dirty="0"/>
              <a:t>個の多目的ダムなどの建設を中心とした総合開発で、</a:t>
            </a:r>
            <a:endParaRPr lang="en-US" altLang="ja-JP" sz="3600" dirty="0"/>
          </a:p>
          <a:p>
            <a:pPr marL="0" indent="0">
              <a:buFont typeface="Arial" panose="020B0604020202020204" pitchFamily="34" charset="0"/>
              <a:buNone/>
            </a:pPr>
            <a:endParaRPr lang="ja-JP" altLang="en-US" sz="3600" dirty="0">
              <a:solidFill>
                <a:srgbClr val="1E4E79"/>
              </a:solidFill>
            </a:endParaRPr>
          </a:p>
        </p:txBody>
      </p:sp>
      <p:sp>
        <p:nvSpPr>
          <p:cNvPr id="356356" name="スライド番号プレースホルダ 4"/>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EC21D0-F398-44A7-848C-312248443456}" type="slidenum">
              <a:rPr lang="ja-JP" altLang="en-US"/>
              <a:pPr/>
              <a:t>56</a:t>
            </a:fld>
            <a:endParaRPr lang="ja-JP" altLang="en-US"/>
          </a:p>
        </p:txBody>
      </p:sp>
    </p:spTree>
    <p:extLst>
      <p:ext uri="{BB962C8B-B14F-4D97-AF65-F5344CB8AC3E}">
        <p14:creationId xmlns:p14="http://schemas.microsoft.com/office/powerpoint/2010/main" val="17339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6355">
                                            <p:bg/>
                                          </p:spTgt>
                                        </p:tgtEl>
                                        <p:attrNameLst>
                                          <p:attrName>style.visibility</p:attrName>
                                        </p:attrNameLst>
                                      </p:cBhvr>
                                      <p:to>
                                        <p:strVal val="visible"/>
                                      </p:to>
                                    </p:set>
                                    <p:animEffect transition="in" filter="fade">
                                      <p:cBhvr>
                                        <p:cTn id="7" dur="500"/>
                                        <p:tgtEl>
                                          <p:spTgt spid="35635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6355">
                                            <p:txEl>
                                              <p:pRg st="0" end="0"/>
                                            </p:txEl>
                                          </p:spTgt>
                                        </p:tgtEl>
                                        <p:attrNameLst>
                                          <p:attrName>style.visibility</p:attrName>
                                        </p:attrNameLst>
                                      </p:cBhvr>
                                      <p:to>
                                        <p:strVal val="visible"/>
                                      </p:to>
                                    </p:set>
                                    <p:animEffect transition="in" filter="fade">
                                      <p:cBhvr>
                                        <p:cTn id="12" dur="500"/>
                                        <p:tgtEl>
                                          <p:spTgt spid="356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6355">
                                            <p:txEl>
                                              <p:pRg st="1" end="1"/>
                                            </p:txEl>
                                          </p:spTgt>
                                        </p:tgtEl>
                                        <p:attrNameLst>
                                          <p:attrName>style.visibility</p:attrName>
                                        </p:attrNameLst>
                                      </p:cBhvr>
                                      <p:to>
                                        <p:strVal val="visible"/>
                                      </p:to>
                                    </p:set>
                                    <p:animEffect transition="in" filter="fade">
                                      <p:cBhvr>
                                        <p:cTn id="17" dur="500"/>
                                        <p:tgtEl>
                                          <p:spTgt spid="3563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6355">
                                            <p:txEl>
                                              <p:pRg st="2" end="2"/>
                                            </p:txEl>
                                          </p:spTgt>
                                        </p:tgtEl>
                                        <p:attrNameLst>
                                          <p:attrName>style.visibility</p:attrName>
                                        </p:attrNameLst>
                                      </p:cBhvr>
                                      <p:to>
                                        <p:strVal val="visible"/>
                                      </p:to>
                                    </p:set>
                                    <p:animEffect transition="in" filter="fade">
                                      <p:cBhvr>
                                        <p:cTn id="22" dur="500"/>
                                        <p:tgtEl>
                                          <p:spTgt spid="356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4"/>
          <p:cNvSpPr>
            <a:spLocks noGrp="1"/>
          </p:cNvSpPr>
          <p:nvPr>
            <p:ph type="sldNum" sz="quarter" idx="12"/>
          </p:nvPr>
        </p:nvSpPr>
        <p:spPr/>
        <p:txBody>
          <a:bodyPr/>
          <a:lstStyle/>
          <a:p>
            <a:fld id="{5D32392C-A531-448B-9834-96A1F39251A6}" type="slidenum">
              <a:rPr lang="ja-JP" altLang="en-US"/>
              <a:pPr/>
              <a:t>57</a:t>
            </a:fld>
            <a:endParaRPr lang="ja-JP" altLang="en-US" sz="1800">
              <a:solidFill>
                <a:schemeClr val="tx1"/>
              </a:solidFill>
            </a:endParaRPr>
          </a:p>
        </p:txBody>
      </p:sp>
      <p:sp>
        <p:nvSpPr>
          <p:cNvPr id="357378" name="スライド番号プレースホルダ 3"/>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309EC5-BBF2-4485-952A-BA9AC64CCE02}" type="slidenum">
              <a:rPr lang="ja-JP" altLang="en-US"/>
              <a:pPr/>
              <a:t>57</a:t>
            </a:fld>
            <a:endParaRPr lang="ja-JP" altLang="en-US"/>
          </a:p>
        </p:txBody>
      </p:sp>
      <p:sp>
        <p:nvSpPr>
          <p:cNvPr id="357379" name="正方形/長方形 4"/>
          <p:cNvSpPr>
            <a:spLocks noChangeArrowheads="1"/>
          </p:cNvSpPr>
          <p:nvPr/>
        </p:nvSpPr>
        <p:spPr bwMode="auto">
          <a:xfrm>
            <a:off x="569843" y="278296"/>
            <a:ext cx="11327296"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Font typeface="Arial" panose="020B0604020202020204" pitchFamily="34" charset="0"/>
              <a:buChar char="•"/>
            </a:pPr>
            <a:r>
              <a:rPr lang="ja-JP" altLang="en-US" sz="3200" dirty="0">
                <a:latin typeface="Calibri" panose="020F0502020204030204" pitchFamily="34" charset="0"/>
                <a:sym typeface="ＭＳ Ｐゴシック" panose="020B0600070205080204" pitchFamily="50" charset="-128"/>
              </a:rPr>
              <a:t>失業者を大量に吸収し、賃金を支払い、購買力を向上させようとした世界初の地域開発。</a:t>
            </a:r>
            <a:endParaRPr lang="en-US" altLang="ja-JP" sz="32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2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r>
              <a:rPr lang="ja-JP" altLang="en-US" sz="3200" dirty="0"/>
              <a:t>効果は限定的にしか検証されず、やがて第二次世界大戦の勃発によって、アメリカ経済は国防経済に入り、</a:t>
            </a:r>
            <a:endParaRPr lang="en-US" altLang="ja-JP" sz="3200" dirty="0"/>
          </a:p>
          <a:p>
            <a:pPr algn="just">
              <a:buFont typeface="Arial" panose="020B0604020202020204" pitchFamily="34" charset="0"/>
              <a:buChar char="•"/>
            </a:pPr>
            <a:endParaRPr lang="en-US" altLang="ja-JP" sz="3200" dirty="0"/>
          </a:p>
          <a:p>
            <a:pPr algn="just">
              <a:buFont typeface="Arial" panose="020B0604020202020204" pitchFamily="34" charset="0"/>
              <a:buChar char="•"/>
            </a:pPr>
            <a:r>
              <a:rPr lang="ja-JP" altLang="en-US" sz="3200" dirty="0"/>
              <a:t>膨大な</a:t>
            </a:r>
            <a:r>
              <a:rPr lang="ja-JP" altLang="en-US" sz="3200" dirty="0">
                <a:solidFill>
                  <a:srgbClr val="FFFF00"/>
                </a:solidFill>
              </a:rPr>
              <a:t>軍事費</a:t>
            </a:r>
            <a:r>
              <a:rPr lang="ja-JP" altLang="en-US" sz="3200" dirty="0"/>
              <a:t>が「</a:t>
            </a:r>
            <a:r>
              <a:rPr lang="ja-JP" altLang="en-US" sz="3200" dirty="0">
                <a:solidFill>
                  <a:srgbClr val="FFFF00"/>
                </a:solidFill>
              </a:rPr>
              <a:t>有効需要</a:t>
            </a:r>
            <a:r>
              <a:rPr lang="ja-JP" altLang="en-US" sz="3200" dirty="0"/>
              <a:t>」となって失業者は解消され</a:t>
            </a:r>
            <a:r>
              <a:rPr lang="ja-JP" altLang="en-US" sz="3200" dirty="0">
                <a:solidFill>
                  <a:srgbClr val="FFFF00"/>
                </a:solidFill>
              </a:rPr>
              <a:t>完全雇用</a:t>
            </a:r>
            <a:r>
              <a:rPr lang="ja-JP" altLang="en-US" sz="3200" dirty="0"/>
              <a:t>が達成された。</a:t>
            </a:r>
            <a:endParaRPr lang="en-US" altLang="ja-JP" sz="3200" dirty="0"/>
          </a:p>
          <a:p>
            <a:pPr algn="just">
              <a:buFont typeface="Arial" panose="020B0604020202020204" pitchFamily="34" charset="0"/>
              <a:buChar char="•"/>
            </a:pPr>
            <a:endParaRPr lang="en-US" altLang="ja-JP" sz="3200" dirty="0"/>
          </a:p>
          <a:p>
            <a:pPr algn="just">
              <a:buFont typeface="Arial" panose="020B0604020202020204" pitchFamily="34" charset="0"/>
              <a:buChar char="•"/>
            </a:pPr>
            <a:r>
              <a:rPr lang="ja-JP" altLang="en-US" sz="3200" dirty="0"/>
              <a:t>そこで経済と財政の関係を見る場合、</a:t>
            </a:r>
            <a:r>
              <a:rPr lang="ja-JP" altLang="en-US" sz="3200" dirty="0">
                <a:solidFill>
                  <a:srgbClr val="FFFF00"/>
                </a:solidFill>
              </a:rPr>
              <a:t>戦争と公共事業</a:t>
            </a:r>
            <a:r>
              <a:rPr lang="ja-JP" altLang="en-US" sz="3200" dirty="0"/>
              <a:t>との関係が最も重要となる。→</a:t>
            </a:r>
            <a:r>
              <a:rPr lang="ja-JP" altLang="en-US" sz="3200" dirty="0">
                <a:solidFill>
                  <a:srgbClr val="FFFF00"/>
                </a:solidFill>
              </a:rPr>
              <a:t>オリンピック</a:t>
            </a:r>
            <a:endParaRPr lang="en-US" altLang="ja-JP" sz="3200" dirty="0">
              <a:solidFill>
                <a:srgbClr val="FFFF00"/>
              </a:solidFill>
            </a:endParaRPr>
          </a:p>
          <a:p>
            <a:pPr algn="just">
              <a:buFont typeface="Arial" panose="020B0604020202020204" pitchFamily="34" charset="0"/>
              <a:buChar char="•"/>
            </a:pPr>
            <a:r>
              <a:rPr lang="ja-JP" altLang="en-US" sz="3200" dirty="0"/>
              <a:t>→極東情勢の緊迫化→関係国の</a:t>
            </a:r>
            <a:r>
              <a:rPr lang="ja-JP" altLang="en-US" sz="3200" dirty="0">
                <a:solidFill>
                  <a:srgbClr val="FFFF00"/>
                </a:solidFill>
              </a:rPr>
              <a:t>軍事力</a:t>
            </a:r>
            <a:r>
              <a:rPr lang="ja-JP" altLang="en-US" sz="3200" dirty="0" smtClean="0">
                <a:solidFill>
                  <a:srgbClr val="FFFF00"/>
                </a:solidFill>
              </a:rPr>
              <a:t>増強　</a:t>
            </a:r>
            <a:r>
              <a:rPr lang="ja-JP" altLang="en-US" sz="2400" dirty="0" smtClean="0">
                <a:solidFill>
                  <a:srgbClr val="FF0000"/>
                </a:solidFill>
              </a:rPr>
              <a:t>ここまで</a:t>
            </a:r>
            <a:r>
              <a:rPr lang="en-US" altLang="ja-JP" sz="2400" dirty="0" smtClean="0">
                <a:solidFill>
                  <a:srgbClr val="FF0000"/>
                </a:solidFill>
              </a:rPr>
              <a:t>5.22</a:t>
            </a:r>
            <a:endParaRPr lang="ja-JP" altLang="en-US" sz="2400" dirty="0">
              <a:solidFill>
                <a:srgbClr val="FF0000"/>
              </a:solidFill>
            </a:endParaRPr>
          </a:p>
        </p:txBody>
      </p:sp>
    </p:spTree>
    <p:extLst>
      <p:ext uri="{BB962C8B-B14F-4D97-AF65-F5344CB8AC3E}">
        <p14:creationId xmlns:p14="http://schemas.microsoft.com/office/powerpoint/2010/main" val="226930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Effect transition="in" filter="fade">
                                      <p:cBhvr>
                                        <p:cTn id="7" dur="500"/>
                                        <p:tgtEl>
                                          <p:spTgt spid="357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7379">
                                            <p:txEl>
                                              <p:pRg st="2" end="2"/>
                                            </p:txEl>
                                          </p:spTgt>
                                        </p:tgtEl>
                                        <p:attrNameLst>
                                          <p:attrName>style.visibility</p:attrName>
                                        </p:attrNameLst>
                                      </p:cBhvr>
                                      <p:to>
                                        <p:strVal val="visible"/>
                                      </p:to>
                                    </p:set>
                                    <p:animEffect transition="in" filter="fade">
                                      <p:cBhvr>
                                        <p:cTn id="12" dur="500"/>
                                        <p:tgtEl>
                                          <p:spTgt spid="357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7379">
                                            <p:txEl>
                                              <p:pRg st="4" end="4"/>
                                            </p:txEl>
                                          </p:spTgt>
                                        </p:tgtEl>
                                        <p:attrNameLst>
                                          <p:attrName>style.visibility</p:attrName>
                                        </p:attrNameLst>
                                      </p:cBhvr>
                                      <p:to>
                                        <p:strVal val="visible"/>
                                      </p:to>
                                    </p:set>
                                    <p:animEffect transition="in" filter="fade">
                                      <p:cBhvr>
                                        <p:cTn id="17" dur="500"/>
                                        <p:tgtEl>
                                          <p:spTgt spid="3573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7379">
                                            <p:txEl>
                                              <p:pRg st="6" end="6"/>
                                            </p:txEl>
                                          </p:spTgt>
                                        </p:tgtEl>
                                        <p:attrNameLst>
                                          <p:attrName>style.visibility</p:attrName>
                                        </p:attrNameLst>
                                      </p:cBhvr>
                                      <p:to>
                                        <p:strVal val="visible"/>
                                      </p:to>
                                    </p:set>
                                    <p:animEffect transition="in" filter="fade">
                                      <p:cBhvr>
                                        <p:cTn id="22" dur="500"/>
                                        <p:tgtEl>
                                          <p:spTgt spid="35737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7379">
                                            <p:txEl>
                                              <p:pRg st="7" end="7"/>
                                            </p:txEl>
                                          </p:spTgt>
                                        </p:tgtEl>
                                        <p:attrNameLst>
                                          <p:attrName>style.visibility</p:attrName>
                                        </p:attrNameLst>
                                      </p:cBhvr>
                                      <p:to>
                                        <p:strVal val="visible"/>
                                      </p:to>
                                    </p:set>
                                    <p:animEffect transition="in" filter="fade">
                                      <p:cBhvr>
                                        <p:cTn id="27" dur="500"/>
                                        <p:tgtEl>
                                          <p:spTgt spid="3573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財政学パワポについて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58</a:t>
            </a:fld>
            <a:endParaRPr lang="ja-JP" altLang="en-US" sz="1800">
              <a:solidFill>
                <a:schemeClr val="tx1"/>
              </a:solidFill>
            </a:endParaRPr>
          </a:p>
        </p:txBody>
      </p:sp>
      <p:sp>
        <p:nvSpPr>
          <p:cNvPr id="4" name="正方形/長方形 3"/>
          <p:cNvSpPr/>
          <p:nvPr/>
        </p:nvSpPr>
        <p:spPr>
          <a:xfrm>
            <a:off x="553792" y="2611394"/>
            <a:ext cx="11028608" cy="2585323"/>
          </a:xfrm>
          <a:prstGeom prst="rect">
            <a:avLst/>
          </a:prstGeom>
        </p:spPr>
        <p:txBody>
          <a:bodyPr wrap="square">
            <a:spAutoFit/>
          </a:bodyPr>
          <a:lstStyle/>
          <a:p>
            <a:r>
              <a:rPr lang="ja-JP" altLang="en-US" sz="3600" dirty="0" smtClean="0"/>
              <a:t>社会経済研究所の</a:t>
            </a:r>
            <a:r>
              <a:rPr lang="en-US" altLang="ja-JP" sz="3600" dirty="0" smtClean="0"/>
              <a:t>HP</a:t>
            </a:r>
          </a:p>
          <a:p>
            <a:r>
              <a:rPr lang="en-US" altLang="ja-JP" sz="5400" dirty="0" smtClean="0">
                <a:solidFill>
                  <a:srgbClr val="FFC000"/>
                </a:solidFill>
                <a:hlinkClick r:id="rId2"/>
              </a:rPr>
              <a:t>http</a:t>
            </a:r>
            <a:r>
              <a:rPr lang="en-US" altLang="ja-JP" sz="5400" dirty="0">
                <a:solidFill>
                  <a:srgbClr val="FFC000"/>
                </a:solidFill>
                <a:hlinkClick r:id="rId2"/>
              </a:rPr>
              <a:t>://web.thn.jp/nitakayama007</a:t>
            </a:r>
            <a:r>
              <a:rPr lang="en-US" altLang="ja-JP" sz="5400" dirty="0" smtClean="0">
                <a:solidFill>
                  <a:srgbClr val="FFC000"/>
                </a:solidFill>
                <a:hlinkClick r:id="rId2"/>
              </a:rPr>
              <a:t>/</a:t>
            </a:r>
            <a:r>
              <a:rPr lang="ja-JP" altLang="en-US" sz="4000" dirty="0" smtClean="0">
                <a:solidFill>
                  <a:srgbClr val="FFC000"/>
                </a:solidFill>
              </a:rPr>
              <a:t>　</a:t>
            </a:r>
            <a:endParaRPr lang="en-US" altLang="ja-JP" sz="4000" dirty="0" smtClean="0">
              <a:solidFill>
                <a:srgbClr val="FFC000"/>
              </a:solidFill>
            </a:endParaRPr>
          </a:p>
          <a:p>
            <a:r>
              <a:rPr lang="ja-JP" altLang="en-US" sz="3600" dirty="0" smtClean="0"/>
              <a:t>にパワポ（財政学）が出ているので、欠席個所をノートに写しておくこと。</a:t>
            </a:r>
            <a:endParaRPr lang="ja-JP" altLang="en-US" sz="3600" dirty="0"/>
          </a:p>
        </p:txBody>
      </p:sp>
    </p:spTree>
    <p:extLst>
      <p:ext uri="{BB962C8B-B14F-4D97-AF65-F5344CB8AC3E}">
        <p14:creationId xmlns:p14="http://schemas.microsoft.com/office/powerpoint/2010/main" val="2577019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スライド番号プレースホルダ 1"/>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85046BC-0520-495E-8E85-33A08B9A6E22}" type="slidenum">
              <a:rPr lang="ja-JP" altLang="en-US"/>
              <a:pPr/>
              <a:t>59</a:t>
            </a:fld>
            <a:endParaRPr lang="ja-JP" altLang="en-US"/>
          </a:p>
        </p:txBody>
      </p:sp>
      <p:sp>
        <p:nvSpPr>
          <p:cNvPr id="353283" name="サブタイトル 3"/>
          <p:cNvSpPr>
            <a:spLocks noGrp="1" noChangeArrowheads="1"/>
          </p:cNvSpPr>
          <p:nvPr>
            <p:ph type="subTitle" idx="4294967295"/>
          </p:nvPr>
        </p:nvSpPr>
        <p:spPr>
          <a:xfrm>
            <a:off x="527223" y="494270"/>
            <a:ext cx="11425880" cy="5363605"/>
          </a:xfrm>
          <a:ln/>
        </p:spPr>
        <p:txBody>
          <a:bodyPr>
            <a:normAutofit fontScale="85000" lnSpcReduction="10000"/>
          </a:bodyPr>
          <a:lstStyle/>
          <a:p>
            <a:r>
              <a:rPr lang="ja-JP" altLang="en-US" sz="3200" dirty="0"/>
              <a:t>この政策は短期的には意味のある政策かもしれない。</a:t>
            </a:r>
            <a:endParaRPr lang="en-US" altLang="ja-JP" sz="3200" dirty="0"/>
          </a:p>
          <a:p>
            <a:r>
              <a:rPr lang="ja-JP" altLang="en-US" sz="3200" dirty="0"/>
              <a:t>しかし経済は再び有効需要の不足状態に陥って、ポンプは慢性的脱水症状に陥り、無駄遣いで</a:t>
            </a:r>
            <a:r>
              <a:rPr lang="ja-JP" altLang="en-US" sz="3200" dirty="0">
                <a:solidFill>
                  <a:srgbClr val="FFC000"/>
                </a:solidFill>
              </a:rPr>
              <a:t>非効率な政府</a:t>
            </a:r>
            <a:r>
              <a:rPr lang="ja-JP" altLang="en-US" sz="3200" dirty="0"/>
              <a:t>が常態化する。</a:t>
            </a:r>
            <a:endParaRPr lang="en-US" altLang="ja-JP" sz="3200" dirty="0"/>
          </a:p>
          <a:p>
            <a:r>
              <a:rPr lang="ja-JP" altLang="en-US" sz="3200" dirty="0"/>
              <a:t>政府は</a:t>
            </a:r>
            <a:r>
              <a:rPr lang="ja-JP" altLang="en-US" sz="3200" dirty="0">
                <a:solidFill>
                  <a:srgbClr val="FFFF00"/>
                </a:solidFill>
              </a:rPr>
              <a:t>土建屋国家</a:t>
            </a:r>
            <a:r>
              <a:rPr lang="ja-JP" altLang="en-US" sz="3200" dirty="0"/>
              <a:t>になり</a:t>
            </a:r>
            <a:r>
              <a:rPr lang="ja-JP" altLang="en-US" sz="3200" dirty="0">
                <a:solidFill>
                  <a:srgbClr val="FFFF00"/>
                </a:solidFill>
              </a:rPr>
              <a:t>役人天国</a:t>
            </a:r>
            <a:r>
              <a:rPr lang="ja-JP" altLang="en-US" sz="3200" dirty="0"/>
              <a:t>となる</a:t>
            </a:r>
            <a:r>
              <a:rPr lang="ja-JP" altLang="en-US" sz="3200" dirty="0" smtClean="0"/>
              <a:t>。国民には赤字国債のつけが回る。</a:t>
            </a:r>
            <a:endParaRPr lang="en-US" altLang="ja-JP" sz="3200" dirty="0" smtClean="0"/>
          </a:p>
          <a:p>
            <a:r>
              <a:rPr lang="ja-JP" altLang="en-US" sz="3200" dirty="0"/>
              <a:t>引き受け手</a:t>
            </a:r>
            <a:r>
              <a:rPr lang="ja-JP" altLang="en-US" sz="3200" dirty="0" smtClean="0"/>
              <a:t>の銀行には利子が入る。</a:t>
            </a:r>
            <a:endParaRPr lang="en-US" altLang="ja-JP" sz="3200" dirty="0"/>
          </a:p>
          <a:p>
            <a:r>
              <a:rPr lang="ja-JP" altLang="en-US" sz="3200" dirty="0"/>
              <a:t>いま政治に求められる改革は</a:t>
            </a:r>
            <a:r>
              <a:rPr lang="ja-JP" altLang="en-US" sz="3200" dirty="0" smtClean="0"/>
              <a:t>この負の連鎖構造</a:t>
            </a:r>
            <a:r>
              <a:rPr lang="ja-JP" altLang="en-US" sz="3200" dirty="0"/>
              <a:t>。</a:t>
            </a:r>
            <a:endParaRPr lang="en-US" altLang="ja-JP" sz="3200" dirty="0"/>
          </a:p>
          <a:p>
            <a:r>
              <a:rPr lang="ja-JP" altLang="en-US" sz="3200" dirty="0">
                <a:solidFill>
                  <a:srgbClr val="FFFF00"/>
                </a:solidFill>
              </a:rPr>
              <a:t>オリンピック</a:t>
            </a:r>
            <a:r>
              <a:rPr lang="ja-JP" altLang="en-US" sz="3200" dirty="0"/>
              <a:t>は、ある種の</a:t>
            </a:r>
            <a:r>
              <a:rPr lang="ja-JP" altLang="en-US" sz="3200" dirty="0">
                <a:solidFill>
                  <a:srgbClr val="FFFF00"/>
                </a:solidFill>
              </a:rPr>
              <a:t>ポンプの呼び水政策</a:t>
            </a:r>
            <a:endParaRPr lang="en-US" altLang="ja-JP" sz="3200" dirty="0">
              <a:solidFill>
                <a:srgbClr val="FFFF00"/>
              </a:solidFill>
            </a:endParaRPr>
          </a:p>
          <a:p>
            <a:r>
              <a:rPr lang="ja-JP" altLang="en-US" sz="3200" dirty="0"/>
              <a:t>終わったら有効需要がなくなり、不況へ。　</a:t>
            </a:r>
            <a:r>
              <a:rPr lang="ja-JP" altLang="en-US" sz="3200" dirty="0" smtClean="0"/>
              <a:t>（最近</a:t>
            </a:r>
            <a:r>
              <a:rPr lang="en-US" altLang="ja-JP" sz="3200" dirty="0" smtClean="0"/>
              <a:t>10</a:t>
            </a:r>
            <a:r>
              <a:rPr lang="ja-JP" altLang="en-US" sz="3200" dirty="0" smtClean="0"/>
              <a:t>回分のオリンピックはアトランタを除きすべて反動不況）</a:t>
            </a:r>
            <a:endParaRPr lang="en-US" altLang="ja-JP" dirty="0">
              <a:solidFill>
                <a:srgbClr val="FF0000"/>
              </a:solidFill>
            </a:endParaRPr>
          </a:p>
          <a:p>
            <a:pPr>
              <a:buFont typeface="Arial" panose="020B0604020202020204" pitchFamily="34" charset="0"/>
              <a:buNone/>
            </a:pPr>
            <a:endParaRPr lang="ja-JP" altLang="en-US" dirty="0"/>
          </a:p>
        </p:txBody>
      </p:sp>
    </p:spTree>
    <p:extLst>
      <p:ext uri="{BB962C8B-B14F-4D97-AF65-F5344CB8AC3E}">
        <p14:creationId xmlns:p14="http://schemas.microsoft.com/office/powerpoint/2010/main" val="1544729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1000" fill="hold"/>
                                        <p:tgtEl>
                                          <p:spTgt spid="3532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3283">
                                            <p:txEl>
                                              <p:pRg st="0" end="0"/>
                                            </p:txEl>
                                          </p:spTgt>
                                        </p:tgtEl>
                                        <p:attrNameLst>
                                          <p:attrName>ppt_h</p:attrName>
                                        </p:attrNameLst>
                                      </p:cBhvr>
                                      <p:tavLst>
                                        <p:tav tm="0">
                                          <p:val>
                                            <p:strVal val="#ppt_h"/>
                                          </p:val>
                                        </p:tav>
                                        <p:tav tm="100000">
                                          <p:val>
                                            <p:strVal val="#ppt_h"/>
                                          </p:val>
                                        </p:tav>
                                      </p:tavLst>
                                    </p:anim>
                                    <p:animEffect>
                                      <p:cBhvr>
                                        <p:cTn id="9" dur="1000"/>
                                        <p:tgtEl>
                                          <p:spTgt spid="3532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53283">
                                            <p:txEl>
                                              <p:pRg st="1" end="1"/>
                                            </p:txEl>
                                          </p:spTgt>
                                        </p:tgtEl>
                                        <p:attrNameLst>
                                          <p:attrName>style.visibility</p:attrName>
                                        </p:attrNameLst>
                                      </p:cBhvr>
                                      <p:to>
                                        <p:strVal val="visible"/>
                                      </p:to>
                                    </p:set>
                                    <p:anim calcmode="lin" valueType="num">
                                      <p:cBhvr>
                                        <p:cTn id="14" dur="1000" fill="hold"/>
                                        <p:tgtEl>
                                          <p:spTgt spid="3532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53283">
                                            <p:txEl>
                                              <p:pRg st="1" end="1"/>
                                            </p:txEl>
                                          </p:spTgt>
                                        </p:tgtEl>
                                        <p:attrNameLst>
                                          <p:attrName>ppt_h</p:attrName>
                                        </p:attrNameLst>
                                      </p:cBhvr>
                                      <p:tavLst>
                                        <p:tav tm="0">
                                          <p:val>
                                            <p:strVal val="#ppt_h"/>
                                          </p:val>
                                        </p:tav>
                                        <p:tav tm="100000">
                                          <p:val>
                                            <p:strVal val="#ppt_h"/>
                                          </p:val>
                                        </p:tav>
                                      </p:tavLst>
                                    </p:anim>
                                    <p:animEffect>
                                      <p:cBhvr>
                                        <p:cTn id="16" dur="1000"/>
                                        <p:tgtEl>
                                          <p:spTgt spid="3532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53283">
                                            <p:txEl>
                                              <p:pRg st="2" end="2"/>
                                            </p:txEl>
                                          </p:spTgt>
                                        </p:tgtEl>
                                        <p:attrNameLst>
                                          <p:attrName>style.visibility</p:attrName>
                                        </p:attrNameLst>
                                      </p:cBhvr>
                                      <p:to>
                                        <p:strVal val="visible"/>
                                      </p:to>
                                    </p:set>
                                    <p:anim calcmode="lin" valueType="num">
                                      <p:cBhvr>
                                        <p:cTn id="21" dur="1000" fill="hold"/>
                                        <p:tgtEl>
                                          <p:spTgt spid="3532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53283">
                                            <p:txEl>
                                              <p:pRg st="2" end="2"/>
                                            </p:txEl>
                                          </p:spTgt>
                                        </p:tgtEl>
                                        <p:attrNameLst>
                                          <p:attrName>ppt_h</p:attrName>
                                        </p:attrNameLst>
                                      </p:cBhvr>
                                      <p:tavLst>
                                        <p:tav tm="0">
                                          <p:val>
                                            <p:strVal val="#ppt_h"/>
                                          </p:val>
                                        </p:tav>
                                        <p:tav tm="100000">
                                          <p:val>
                                            <p:strVal val="#ppt_h"/>
                                          </p:val>
                                        </p:tav>
                                      </p:tavLst>
                                    </p:anim>
                                    <p:animEffect>
                                      <p:cBhvr>
                                        <p:cTn id="23" dur="1000"/>
                                        <p:tgtEl>
                                          <p:spTgt spid="353283">
                                            <p:txEl>
                                              <p:pRg st="2" end="2"/>
                                            </p:tx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53283">
                                            <p:txEl>
                                              <p:pRg st="3" end="3"/>
                                            </p:txEl>
                                          </p:spTgt>
                                        </p:tgtEl>
                                        <p:attrNameLst>
                                          <p:attrName>style.visibility</p:attrName>
                                        </p:attrNameLst>
                                      </p:cBhvr>
                                      <p:to>
                                        <p:strVal val="visible"/>
                                      </p:to>
                                    </p:set>
                                    <p:anim calcmode="lin" valueType="num">
                                      <p:cBhvr>
                                        <p:cTn id="26" dur="1000" fill="hold"/>
                                        <p:tgtEl>
                                          <p:spTgt spid="35328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53283">
                                            <p:txEl>
                                              <p:pRg st="3" end="3"/>
                                            </p:txEl>
                                          </p:spTgt>
                                        </p:tgtEl>
                                        <p:attrNameLst>
                                          <p:attrName>ppt_h</p:attrName>
                                        </p:attrNameLst>
                                      </p:cBhvr>
                                      <p:tavLst>
                                        <p:tav tm="0">
                                          <p:val>
                                            <p:strVal val="#ppt_h"/>
                                          </p:val>
                                        </p:tav>
                                        <p:tav tm="100000">
                                          <p:val>
                                            <p:strVal val="#ppt_h"/>
                                          </p:val>
                                        </p:tav>
                                      </p:tavLst>
                                    </p:anim>
                                    <p:animEffect>
                                      <p:cBhvr>
                                        <p:cTn id="28" dur="1000"/>
                                        <p:tgtEl>
                                          <p:spTgt spid="35328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53283">
                                            <p:txEl>
                                              <p:pRg st="4" end="4"/>
                                            </p:txEl>
                                          </p:spTgt>
                                        </p:tgtEl>
                                        <p:attrNameLst>
                                          <p:attrName>style.visibility</p:attrName>
                                        </p:attrNameLst>
                                      </p:cBhvr>
                                      <p:to>
                                        <p:strVal val="visible"/>
                                      </p:to>
                                    </p:set>
                                    <p:anim calcmode="lin" valueType="num">
                                      <p:cBhvr>
                                        <p:cTn id="33" dur="1000" fill="hold"/>
                                        <p:tgtEl>
                                          <p:spTgt spid="35328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53283">
                                            <p:txEl>
                                              <p:pRg st="4" end="4"/>
                                            </p:txEl>
                                          </p:spTgt>
                                        </p:tgtEl>
                                        <p:attrNameLst>
                                          <p:attrName>ppt_h</p:attrName>
                                        </p:attrNameLst>
                                      </p:cBhvr>
                                      <p:tavLst>
                                        <p:tav tm="0">
                                          <p:val>
                                            <p:strVal val="#ppt_h"/>
                                          </p:val>
                                        </p:tav>
                                        <p:tav tm="100000">
                                          <p:val>
                                            <p:strVal val="#ppt_h"/>
                                          </p:val>
                                        </p:tav>
                                      </p:tavLst>
                                    </p:anim>
                                    <p:animEffect>
                                      <p:cBhvr>
                                        <p:cTn id="35" dur="1000"/>
                                        <p:tgtEl>
                                          <p:spTgt spid="35328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53283">
                                            <p:txEl>
                                              <p:pRg st="5" end="5"/>
                                            </p:txEl>
                                          </p:spTgt>
                                        </p:tgtEl>
                                        <p:attrNameLst>
                                          <p:attrName>style.visibility</p:attrName>
                                        </p:attrNameLst>
                                      </p:cBhvr>
                                      <p:to>
                                        <p:strVal val="visible"/>
                                      </p:to>
                                    </p:set>
                                    <p:anim calcmode="lin" valueType="num">
                                      <p:cBhvr>
                                        <p:cTn id="40" dur="1000" fill="hold"/>
                                        <p:tgtEl>
                                          <p:spTgt spid="353283">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353283">
                                            <p:txEl>
                                              <p:pRg st="5" end="5"/>
                                            </p:txEl>
                                          </p:spTgt>
                                        </p:tgtEl>
                                        <p:attrNameLst>
                                          <p:attrName>ppt_h</p:attrName>
                                        </p:attrNameLst>
                                      </p:cBhvr>
                                      <p:tavLst>
                                        <p:tav tm="0">
                                          <p:val>
                                            <p:strVal val="#ppt_h"/>
                                          </p:val>
                                        </p:tav>
                                        <p:tav tm="100000">
                                          <p:val>
                                            <p:strVal val="#ppt_h"/>
                                          </p:val>
                                        </p:tav>
                                      </p:tavLst>
                                    </p:anim>
                                    <p:animEffect>
                                      <p:cBhvr>
                                        <p:cTn id="42" dur="1000"/>
                                        <p:tgtEl>
                                          <p:spTgt spid="35328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53283">
                                            <p:txEl>
                                              <p:pRg st="6" end="6"/>
                                            </p:txEl>
                                          </p:spTgt>
                                        </p:tgtEl>
                                        <p:attrNameLst>
                                          <p:attrName>style.visibility</p:attrName>
                                        </p:attrNameLst>
                                      </p:cBhvr>
                                      <p:to>
                                        <p:strVal val="visible"/>
                                      </p:to>
                                    </p:set>
                                    <p:anim calcmode="lin" valueType="num">
                                      <p:cBhvr>
                                        <p:cTn id="47" dur="1000" fill="hold"/>
                                        <p:tgtEl>
                                          <p:spTgt spid="353283">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353283">
                                            <p:txEl>
                                              <p:pRg st="6" end="6"/>
                                            </p:txEl>
                                          </p:spTgt>
                                        </p:tgtEl>
                                        <p:attrNameLst>
                                          <p:attrName>ppt_h</p:attrName>
                                        </p:attrNameLst>
                                      </p:cBhvr>
                                      <p:tavLst>
                                        <p:tav tm="0">
                                          <p:val>
                                            <p:strVal val="#ppt_h"/>
                                          </p:val>
                                        </p:tav>
                                        <p:tav tm="100000">
                                          <p:val>
                                            <p:strVal val="#ppt_h"/>
                                          </p:val>
                                        </p:tav>
                                      </p:tavLst>
                                    </p:anim>
                                    <p:animEffect>
                                      <p:cBhvr>
                                        <p:cTn id="49" dur="1000"/>
                                        <p:tgtEl>
                                          <p:spTgt spid="353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9026" y="327992"/>
            <a:ext cx="11867322" cy="5632311"/>
          </a:xfrm>
          <a:prstGeom prst="rect">
            <a:avLst/>
          </a:prstGeom>
        </p:spPr>
        <p:txBody>
          <a:bodyPr wrap="square">
            <a:spAutoFit/>
          </a:bodyPr>
          <a:lstStyle/>
          <a:p>
            <a:pPr marL="571500" indent="-571500">
              <a:buClr>
                <a:srgbClr val="FFC000"/>
              </a:buClr>
              <a:buFontTx/>
              <a:buChar char="☆"/>
            </a:pPr>
            <a:r>
              <a:rPr lang="ja-JP" altLang="en-US" sz="3600" dirty="0"/>
              <a:t>食い物にされる地方議会政務費（兵庫県議会の号泣</a:t>
            </a:r>
            <a:r>
              <a:rPr lang="ja-JP" altLang="en-US" sz="3600" dirty="0" smtClean="0"/>
              <a:t>議員＝</a:t>
            </a:r>
            <a:r>
              <a:rPr lang="ja-JP" altLang="en-US" sz="3600" u="sng" dirty="0">
                <a:hlinkClick r:id="rId2"/>
              </a:rPr>
              <a:t>野々村議員 大号泣 </a:t>
            </a:r>
            <a:r>
              <a:rPr lang="en-US" altLang="ja-JP" sz="3600" u="sng" dirty="0">
                <a:hlinkClick r:id="rId2"/>
              </a:rPr>
              <a:t>- </a:t>
            </a:r>
            <a:r>
              <a:rPr lang="en-US" altLang="ja-JP" sz="3600" u="sng" dirty="0" smtClean="0">
                <a:hlinkClick r:id="rId2"/>
              </a:rPr>
              <a:t>YouTube</a:t>
            </a:r>
            <a:r>
              <a:rPr lang="ja-JP" altLang="en-US" sz="3600" dirty="0" smtClean="0"/>
              <a:t>）</a:t>
            </a:r>
            <a:endParaRPr lang="en-US" altLang="ja-JP" sz="3600" dirty="0" smtClean="0"/>
          </a:p>
          <a:p>
            <a:pPr>
              <a:buClr>
                <a:srgbClr val="FFC000"/>
              </a:buClr>
            </a:pPr>
            <a:endParaRPr lang="ja-JP" altLang="en-US" sz="3600" dirty="0"/>
          </a:p>
          <a:p>
            <a:pPr marL="571500" indent="-571500">
              <a:buClr>
                <a:srgbClr val="FFC000"/>
              </a:buClr>
              <a:buFontTx/>
              <a:buChar char="☆"/>
            </a:pPr>
            <a:r>
              <a:rPr lang="ja-JP" altLang="en-US" sz="3600" dirty="0"/>
              <a:t>切り捨てられる限界</a:t>
            </a:r>
            <a:r>
              <a:rPr lang="ja-JP" altLang="en-US" sz="3600" dirty="0" smtClean="0"/>
              <a:t>集落（過疎地域）</a:t>
            </a:r>
            <a:endParaRPr lang="en-US" altLang="ja-JP" sz="3600" dirty="0" smtClean="0"/>
          </a:p>
          <a:p>
            <a:pPr marL="571500" indent="-571500">
              <a:buClr>
                <a:srgbClr val="FFC000"/>
              </a:buClr>
              <a:buFontTx/>
              <a:buChar char="☆"/>
            </a:pPr>
            <a:endParaRPr lang="ja-JP" altLang="en-US" sz="3600" dirty="0"/>
          </a:p>
          <a:p>
            <a:pPr marL="571500" indent="-571500">
              <a:buClr>
                <a:srgbClr val="FFC000"/>
              </a:buClr>
              <a:buFontTx/>
              <a:buChar char="☆"/>
            </a:pPr>
            <a:r>
              <a:rPr lang="ja-JP" altLang="en-US" sz="3600" dirty="0" smtClean="0"/>
              <a:t>公共</a:t>
            </a:r>
            <a:r>
              <a:rPr lang="ja-JP" altLang="en-US" sz="3600" dirty="0"/>
              <a:t>事業に群がる政・官・業の癒着（官製談合）</a:t>
            </a:r>
          </a:p>
          <a:p>
            <a:pPr marL="571500" indent="-571500">
              <a:buClr>
                <a:srgbClr val="FFC000"/>
              </a:buClr>
              <a:buFontTx/>
              <a:buChar char="☆"/>
            </a:pPr>
            <a:r>
              <a:rPr lang="ja-JP" altLang="en-US" sz="3600" dirty="0"/>
              <a:t>文科省から有名大学への組織的天下り（植民地化される大学）</a:t>
            </a:r>
          </a:p>
          <a:p>
            <a:pPr marL="571500" indent="-571500">
              <a:buClr>
                <a:srgbClr val="FFC000"/>
              </a:buClr>
              <a:buFontTx/>
              <a:buChar char="☆"/>
            </a:pPr>
            <a:r>
              <a:rPr lang="ja-JP" altLang="en-US" sz="3600" dirty="0"/>
              <a:t>ゴミにまみれた国有地</a:t>
            </a:r>
            <a:r>
              <a:rPr lang="ja-JP" altLang="en-US" sz="3600" dirty="0" smtClean="0"/>
              <a:t>の新右翼</a:t>
            </a:r>
            <a:r>
              <a:rPr lang="ja-JP" altLang="en-US" sz="3600" dirty="0"/>
              <a:t>（公然と教育勅語）森友学園への格安払い下げと安倍昭恵の関与（アッキード事件）</a:t>
            </a:r>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13557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noChangeArrowheads="1"/>
          </p:cNvSpPr>
          <p:nvPr>
            <p:ph type="title" idx="4294967295"/>
          </p:nvPr>
        </p:nvSpPr>
        <p:spPr>
          <a:xfrm>
            <a:off x="630583" y="249169"/>
            <a:ext cx="9378122" cy="596002"/>
          </a:xfrm>
          <a:ln/>
        </p:spPr>
        <p:txBody>
          <a:bodyPr>
            <a:normAutofit fontScale="90000"/>
          </a:bodyPr>
          <a:lstStyle/>
          <a:p>
            <a:pPr algn="l"/>
            <a:r>
              <a:rPr lang="ja-JP" altLang="en-US" sz="4000" b="0" dirty="0">
                <a:latin typeface="ＭＳ Ｐゴシック" panose="020B0600070205080204" pitchFamily="50" charset="-128"/>
                <a:ea typeface="ＭＳ Ｐゴシック" panose="020B0600070205080204" pitchFamily="50" charset="-128"/>
              </a:rPr>
              <a:t>ポスト・ケインズの財政＝</a:t>
            </a:r>
            <a:r>
              <a:rPr lang="zh-CN" altLang="ja-JP" sz="4000" b="0" dirty="0">
                <a:solidFill>
                  <a:srgbClr val="FFC000"/>
                </a:solidFill>
                <a:latin typeface="ＭＳ Ｐゴシック" panose="020B0600070205080204" pitchFamily="50" charset="-128"/>
                <a:ea typeface="ＭＳ Ｐゴシック" panose="020B0600070205080204" pitchFamily="50" charset="-128"/>
              </a:rPr>
              <a:t>新自由主義への傾斜</a:t>
            </a:r>
          </a:p>
        </p:txBody>
      </p:sp>
      <p:sp>
        <p:nvSpPr>
          <p:cNvPr id="37891" name="スライド番号プレースホルダー 2"/>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A15F345-21DD-47F1-97ED-9054265C9A10}" type="slidenum">
              <a:rPr lang="ja-JP" altLang="en-US"/>
              <a:pPr/>
              <a:t>60</a:t>
            </a:fld>
            <a:endParaRPr lang="ja-JP" altLang="en-US"/>
          </a:p>
        </p:txBody>
      </p:sp>
      <p:sp>
        <p:nvSpPr>
          <p:cNvPr id="37892" name="正方形/長方形 3"/>
          <p:cNvSpPr>
            <a:spLocks noChangeArrowheads="1"/>
          </p:cNvSpPr>
          <p:nvPr/>
        </p:nvSpPr>
        <p:spPr bwMode="auto">
          <a:xfrm>
            <a:off x="304800" y="1128713"/>
            <a:ext cx="117983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戦後、時代は再び</a:t>
            </a:r>
            <a:r>
              <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M.</a:t>
            </a:r>
            <a:r>
              <a:rPr lang="ja-JP" altLang="en-US" sz="3600" dirty="0">
                <a:latin typeface="Calibri" panose="020F0502020204030204" pitchFamily="34" charset="0"/>
                <a:sym typeface="ＭＳ Ｐゴシック" panose="020B0600070205080204" pitchFamily="50" charset="-128"/>
              </a:rPr>
              <a:t>フリードマンの「新自由主義」を基礎的考えにした小さな政府を理想とした世界観が登場</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（規制緩和、中央銀行の金融政策で経済を誘導→マネタリズム）</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地方分権、民間活力、金持ち（法人）減税、過剰な福祉の削減など）へ反転、格差社会の温床を築いている。</a:t>
            </a:r>
            <a:endParaRPr lang="ja-JP" altLang="en-US" dirty="0">
              <a:solidFill>
                <a:srgbClr val="FF0000"/>
              </a:solidFill>
              <a:latin typeface="Calibri" panose="020F0502020204030204" pitchFamily="34" charset="0"/>
              <a:sym typeface="ＭＳ Ｐゴシック" panose="020B0600070205080204" pitchFamily="50" charset="-128"/>
            </a:endParaRPr>
          </a:p>
        </p:txBody>
      </p:sp>
    </p:spTree>
    <p:extLst>
      <p:ext uri="{BB962C8B-B14F-4D97-AF65-F5344CB8AC3E}">
        <p14:creationId xmlns:p14="http://schemas.microsoft.com/office/powerpoint/2010/main" val="443956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2">
                                            <p:txEl>
                                              <p:pRg st="2" end="2"/>
                                            </p:txEl>
                                          </p:spTgt>
                                        </p:tgtEl>
                                        <p:attrNameLst>
                                          <p:attrName>style.visibility</p:attrName>
                                        </p:attrNameLst>
                                      </p:cBhvr>
                                      <p:to>
                                        <p:strVal val="visible"/>
                                      </p:to>
                                    </p:set>
                                    <p:animEffect>
                                      <p:cBhvr>
                                        <p:cTn id="12" dur="500"/>
                                        <p:tgtEl>
                                          <p:spTgt spid="3789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2">
                                            <p:txEl>
                                              <p:pRg st="4" end="4"/>
                                            </p:txEl>
                                          </p:spTgt>
                                        </p:tgtEl>
                                        <p:attrNameLst>
                                          <p:attrName>style.visibility</p:attrName>
                                        </p:attrNameLst>
                                      </p:cBhvr>
                                      <p:to>
                                        <p:strVal val="visible"/>
                                      </p:to>
                                    </p:set>
                                    <p:animEffect>
                                      <p:cBhvr>
                                        <p:cTn id="1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bldLvl="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61</a:t>
            </a:fld>
            <a:endParaRPr lang="ja-JP" altLang="en-US" sz="1800">
              <a:solidFill>
                <a:schemeClr val="tx1"/>
              </a:solidFill>
            </a:endParaRPr>
          </a:p>
        </p:txBody>
      </p:sp>
      <p:sp>
        <p:nvSpPr>
          <p:cNvPr id="4" name="正方形/長方形 3"/>
          <p:cNvSpPr/>
          <p:nvPr/>
        </p:nvSpPr>
        <p:spPr>
          <a:xfrm>
            <a:off x="437322" y="365877"/>
            <a:ext cx="11231217" cy="6771084"/>
          </a:xfrm>
          <a:prstGeom prst="rect">
            <a:avLst/>
          </a:prstGeom>
        </p:spPr>
        <p:txBody>
          <a:bodyPr wrap="square">
            <a:spAutoFit/>
          </a:bodyPr>
          <a:lstStyle/>
          <a:p>
            <a:pPr algn="just">
              <a:buFont typeface="Arial" panose="020B0604020202020204" pitchFamily="34" charset="0"/>
              <a:buChar char="•"/>
            </a:pPr>
            <a:r>
              <a:rPr lang="ja-JP" altLang="en-US" sz="3200" dirty="0">
                <a:latin typeface="Calibri" panose="020F0502020204030204" pitchFamily="34" charset="0"/>
                <a:sym typeface="ＭＳ Ｐゴシック" panose="020B0600070205080204" pitchFamily="50" charset="-128"/>
              </a:rPr>
              <a:t>マネタリストといわれるように、この世はすべて金で動くと考えるので、</a:t>
            </a:r>
            <a:endParaRPr lang="en-US" altLang="ja-JP" sz="32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2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200" dirty="0">
                <a:latin typeface="Calibri" panose="020F0502020204030204" pitchFamily="34" charset="0"/>
                <a:sym typeface="ＭＳ Ｐゴシック" panose="020B0600070205080204" pitchFamily="50" charset="-128"/>
              </a:rPr>
              <a:t>新自由主義のウイルスが世界中を汚染し始めている。</a:t>
            </a:r>
            <a:endParaRPr lang="en-US" altLang="ja-JP" sz="32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2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200" dirty="0">
                <a:latin typeface="Calibri" panose="020F0502020204030204" pitchFamily="34" charset="0"/>
                <a:sym typeface="ＭＳ Ｐゴシック" panose="020B0600070205080204" pitchFamily="50" charset="-128"/>
              </a:rPr>
              <a:t>カネで動く社会を法の支配で「規制」する＝</a:t>
            </a:r>
            <a:r>
              <a:rPr lang="ja-JP" altLang="en-US" sz="3200" dirty="0">
                <a:solidFill>
                  <a:srgbClr val="FFC000"/>
                </a:solidFill>
                <a:latin typeface="Calibri" panose="020F0502020204030204" pitchFamily="34" charset="0"/>
                <a:sym typeface="ＭＳ Ｐゴシック" panose="020B0600070205080204" pitchFamily="50" charset="-128"/>
              </a:rPr>
              <a:t>ガバナンス</a:t>
            </a:r>
            <a:r>
              <a:rPr lang="ja-JP" altLang="en-US" sz="3200" dirty="0">
                <a:latin typeface="Calibri" panose="020F0502020204030204" pitchFamily="34" charset="0"/>
                <a:sym typeface="ＭＳ Ｐゴシック" panose="020B0600070205080204" pitchFamily="50" charset="-128"/>
              </a:rPr>
              <a:t>至上主義への傾斜が進む。</a:t>
            </a:r>
            <a:endParaRPr lang="en-US" altLang="ja-JP" sz="32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2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r>
              <a:rPr lang="en-US" altLang="ja-JP" sz="3200" dirty="0">
                <a:latin typeface="Calibri" panose="020F0502020204030204" pitchFamily="34" charset="0"/>
                <a:sym typeface="ＭＳ Ｐゴシック" panose="020B0600070205080204" pitchFamily="50" charset="-128"/>
              </a:rPr>
              <a:t>1980</a:t>
            </a:r>
            <a:r>
              <a:rPr lang="ja-JP" altLang="en-US" sz="3200" dirty="0">
                <a:latin typeface="Calibri" panose="020F0502020204030204" pitchFamily="34" charset="0"/>
                <a:sym typeface="ＭＳ Ｐゴシック" panose="020B0600070205080204" pitchFamily="50" charset="-128"/>
              </a:rPr>
              <a:t>年代後半のバブル→崩壊後の「</a:t>
            </a:r>
            <a:r>
              <a:rPr lang="ja-JP" altLang="en-US" sz="3200" dirty="0">
                <a:solidFill>
                  <a:srgbClr val="FFC000"/>
                </a:solidFill>
                <a:latin typeface="Calibri" panose="020F0502020204030204" pitchFamily="34" charset="0"/>
                <a:sym typeface="ＭＳ Ｐゴシック" panose="020B0600070205080204" pitchFamily="50" charset="-128"/>
              </a:rPr>
              <a:t>失われた</a:t>
            </a:r>
            <a:r>
              <a:rPr lang="en-US" altLang="ja-JP" sz="3200" dirty="0">
                <a:solidFill>
                  <a:srgbClr val="FFC000"/>
                </a:solidFill>
                <a:latin typeface="Calibri" panose="020F0502020204030204" pitchFamily="34" charset="0"/>
                <a:sym typeface="ＭＳ Ｐゴシック" panose="020B0600070205080204" pitchFamily="50" charset="-128"/>
              </a:rPr>
              <a:t>20</a:t>
            </a:r>
            <a:r>
              <a:rPr lang="ja-JP" altLang="en-US" sz="3200" dirty="0">
                <a:solidFill>
                  <a:srgbClr val="FFC000"/>
                </a:solidFill>
                <a:latin typeface="Calibri" panose="020F0502020204030204" pitchFamily="34" charset="0"/>
                <a:sym typeface="ＭＳ Ｐゴシック" panose="020B0600070205080204" pitchFamily="50" charset="-128"/>
              </a:rPr>
              <a:t>年</a:t>
            </a:r>
            <a:r>
              <a:rPr lang="ja-JP" altLang="en-US" sz="3200" dirty="0">
                <a:latin typeface="Calibri" panose="020F0502020204030204" pitchFamily="34" charset="0"/>
                <a:sym typeface="ＭＳ Ｐゴシック" panose="020B0600070205080204" pitchFamily="50" charset="-128"/>
              </a:rPr>
              <a:t>」→大震災以降の第</a:t>
            </a:r>
            <a:r>
              <a:rPr lang="en-US" altLang="ja-JP" sz="3200" dirty="0">
                <a:latin typeface="Calibri" panose="020F0502020204030204" pitchFamily="34" charset="0"/>
                <a:sym typeface="ＭＳ Ｐゴシック" panose="020B0600070205080204" pitchFamily="50" charset="-128"/>
              </a:rPr>
              <a:t>2</a:t>
            </a:r>
            <a:r>
              <a:rPr lang="ja-JP" altLang="en-US" sz="3200" dirty="0">
                <a:latin typeface="Calibri" panose="020F0502020204030204" pitchFamily="34" charset="0"/>
                <a:sym typeface="ＭＳ Ｐゴシック" panose="020B0600070205080204" pitchFamily="50" charset="-128"/>
              </a:rPr>
              <a:t>次安倍内閣の登場</a:t>
            </a:r>
            <a:endParaRPr lang="en-US" altLang="ja-JP" sz="32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2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200" dirty="0">
                <a:latin typeface="Calibri" panose="020F0502020204030204" pitchFamily="34" charset="0"/>
                <a:sym typeface="ＭＳ Ｐゴシック" panose="020B0600070205080204" pitchFamily="50" charset="-128"/>
              </a:rPr>
              <a:t>聞こえはよいが、要するに強いものが弱いものを抑圧するシステムが定着</a:t>
            </a:r>
            <a:r>
              <a:rPr lang="ja-JP" altLang="en-US" sz="3200" dirty="0" smtClean="0">
                <a:latin typeface="Calibri" panose="020F0502020204030204" pitchFamily="34" charset="0"/>
                <a:sym typeface="ＭＳ Ｐゴシック" panose="020B0600070205080204" pitchFamily="50" charset="-128"/>
              </a:rPr>
              <a:t>。</a:t>
            </a:r>
            <a:r>
              <a:rPr lang="ja-JP" altLang="en-US" sz="2400" dirty="0" smtClean="0">
                <a:solidFill>
                  <a:srgbClr val="FF0000"/>
                </a:solidFill>
                <a:latin typeface="Calibri" panose="020F0502020204030204" pitchFamily="34" charset="0"/>
                <a:sym typeface="ＭＳ Ｐゴシック" panose="020B0600070205080204" pitchFamily="50" charset="-128"/>
              </a:rPr>
              <a:t>ここまで</a:t>
            </a:r>
            <a:r>
              <a:rPr lang="en-US" altLang="ja-JP" sz="2400" dirty="0" smtClean="0">
                <a:solidFill>
                  <a:srgbClr val="FF0000"/>
                </a:solidFill>
                <a:latin typeface="Calibri" panose="020F0502020204030204" pitchFamily="34" charset="0"/>
                <a:sym typeface="ＭＳ Ｐゴシック" panose="020B0600070205080204" pitchFamily="50" charset="-128"/>
              </a:rPr>
              <a:t>5.29</a:t>
            </a:r>
            <a:endParaRPr lang="en-US" altLang="ja-JP" sz="2400" dirty="0">
              <a:solidFill>
                <a:srgbClr val="FF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endParaRPr lang="ja-JP" alt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46299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61860" y="263611"/>
            <a:ext cx="10353761" cy="667265"/>
          </a:xfrm>
        </p:spPr>
        <p:txBody>
          <a:bodyPr/>
          <a:lstStyle/>
          <a:p>
            <a:r>
              <a:rPr kumimoji="1" lang="ja-JP" altLang="en-US" dirty="0" smtClean="0"/>
              <a:t>ケインズ政策の帰結：激増する財政赤字</a:t>
            </a:r>
            <a:endParaRPr kumimoji="1" lang="ja-JP" altLang="en-US"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62</a:t>
            </a:fld>
            <a:endParaRPr lang="en-US" dirty="0"/>
          </a:p>
        </p:txBody>
      </p:sp>
      <p:sp>
        <p:nvSpPr>
          <p:cNvPr id="4" name="正方形/長方形 3"/>
          <p:cNvSpPr/>
          <p:nvPr/>
        </p:nvSpPr>
        <p:spPr>
          <a:xfrm>
            <a:off x="8262719" y="6424139"/>
            <a:ext cx="4031873" cy="276999"/>
          </a:xfrm>
          <a:prstGeom prst="rect">
            <a:avLst/>
          </a:prstGeom>
        </p:spPr>
        <p:txBody>
          <a:bodyPr wrap="none">
            <a:spAutoFit/>
          </a:bodyPr>
          <a:lstStyle/>
          <a:p>
            <a:r>
              <a:rPr lang="en-US" altLang="ja-JP" sz="1200" dirty="0">
                <a:hlinkClick r:id="rId2"/>
              </a:rPr>
              <a:t>https://</a:t>
            </a:r>
            <a:r>
              <a:rPr lang="en-US" altLang="ja-JP" sz="1200" dirty="0" smtClean="0">
                <a:hlinkClick r:id="rId2"/>
              </a:rPr>
              <a:t>matome.naver.jp/odai/2141561241304660701</a:t>
            </a:r>
            <a:r>
              <a:rPr lang="ja-JP" altLang="en-US" sz="1200" dirty="0" smtClean="0"/>
              <a:t>　</a:t>
            </a:r>
            <a:endParaRPr lang="ja-JP" altLang="en-US" sz="1200" dirty="0"/>
          </a:p>
        </p:txBody>
      </p:sp>
      <p:pic>
        <p:nvPicPr>
          <p:cNvPr id="1026" name="Picture 2" descr="https://rr.img.naver.jp/mig?src=http%3A%2F%2Fimgcc.naver.jp%2Fkaze%2Fmission%2FUSER%2F20170129%2F69%2F6488929%2F0%2F420x330x8f5f8c54986382ab215c5f20.jpg&amp;twidth=1000&amp;theight=0&amp;qlt=80&amp;res_format=jpg&amp;op=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31" y="1375512"/>
            <a:ext cx="6049663" cy="4753307"/>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845643" y="1106615"/>
            <a:ext cx="4588476" cy="1477328"/>
          </a:xfrm>
          <a:prstGeom prst="rect">
            <a:avLst/>
          </a:prstGeom>
        </p:spPr>
        <p:txBody>
          <a:bodyPr wrap="square">
            <a:spAutoFit/>
          </a:bodyPr>
          <a:lstStyle/>
          <a:p>
            <a:r>
              <a:rPr lang="ja-JP" altLang="en-US" sz="3600" dirty="0" smtClean="0"/>
              <a:t>日本</a:t>
            </a:r>
            <a:r>
              <a:rPr lang="ja-JP" altLang="en-US" sz="3600" dirty="0"/>
              <a:t>の財政は先進国で最悪の</a:t>
            </a:r>
            <a:r>
              <a:rPr lang="ja-JP" altLang="en-US" sz="3600" dirty="0" smtClean="0"/>
              <a:t>状態。</a:t>
            </a:r>
            <a:endParaRPr lang="en-US" altLang="ja-JP" sz="3600" dirty="0" smtClean="0"/>
          </a:p>
          <a:p>
            <a:endParaRPr lang="ja-JP" altLang="en-US" dirty="0"/>
          </a:p>
        </p:txBody>
      </p:sp>
    </p:spTree>
    <p:extLst>
      <p:ext uri="{BB962C8B-B14F-4D97-AF65-F5344CB8AC3E}">
        <p14:creationId xmlns:p14="http://schemas.microsoft.com/office/powerpoint/2010/main" val="31974426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4184" y="436604"/>
            <a:ext cx="6152501" cy="6268995"/>
          </a:xfrm>
        </p:spPr>
        <p:txBody>
          <a:bodyPr>
            <a:normAutofit/>
          </a:bodyPr>
          <a:lstStyle/>
          <a:p>
            <a:pPr algn="l"/>
            <a:r>
              <a:rPr kumimoji="1" lang="en-US" altLang="ja-JP" dirty="0" smtClean="0"/>
              <a:t/>
            </a:r>
            <a:br>
              <a:rPr kumimoji="1" lang="en-US" altLang="ja-JP" dirty="0" smtClean="0"/>
            </a:br>
            <a:endParaRPr kumimoji="1" lang="ja-JP" altLang="en-US" dirty="0"/>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63</a:t>
            </a:fld>
            <a:endParaRPr lang="en-US" dirty="0"/>
          </a:p>
        </p:txBody>
      </p:sp>
      <p:pic>
        <p:nvPicPr>
          <p:cNvPr id="2050" name="Picture 2" descr="https://rr.img.naver.jp/mig?src=http%3A%2F%2Fimgcc.naver.jp%2Fkaze%2Fmission%2FUSER%2F20170129%2F69%2F6488929%2F1%2F470x630x073538b8a165e59bad151198.jpg&amp;twidth=1000&amp;theight=0&amp;qlt=80&amp;res_format=jpg&amp;op=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99" y="136348"/>
            <a:ext cx="5601990" cy="656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0438"/>
          </a:xfrm>
        </p:spPr>
        <p:txBody>
          <a:bodyPr/>
          <a:lstStyle/>
          <a:p>
            <a:r>
              <a:rPr kumimoji="1" lang="ja-JP" altLang="en-US" dirty="0" smtClean="0"/>
              <a:t>中間試験</a:t>
            </a:r>
            <a:r>
              <a:rPr kumimoji="1" lang="ja-JP" altLang="en-US" dirty="0" smtClean="0">
                <a:solidFill>
                  <a:srgbClr val="FFFF00"/>
                </a:solidFill>
              </a:rPr>
              <a:t>（ここまで</a:t>
            </a:r>
            <a:r>
              <a:rPr kumimoji="1" lang="en-US" altLang="ja-JP" dirty="0" smtClean="0">
                <a:solidFill>
                  <a:srgbClr val="FFFF00"/>
                </a:solidFill>
              </a:rPr>
              <a:t>6/5</a:t>
            </a:r>
            <a:r>
              <a:rPr kumimoji="1" lang="ja-JP" altLang="en-US" dirty="0" smtClean="0">
                <a:solidFill>
                  <a:srgbClr val="FFFF00"/>
                </a:solidFill>
              </a:rPr>
              <a:t>）</a:t>
            </a:r>
            <a:endParaRPr kumimoji="1" lang="ja-JP" altLang="en-US" dirty="0">
              <a:solidFill>
                <a:srgbClr val="FFFF00"/>
              </a:solidFill>
            </a:endParaRPr>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64</a:t>
            </a:fld>
            <a:endParaRPr lang="ja-JP" altLang="en-US" sz="1800">
              <a:solidFill>
                <a:schemeClr val="tx1"/>
              </a:solidFill>
            </a:endParaRPr>
          </a:p>
        </p:txBody>
      </p:sp>
      <p:sp>
        <p:nvSpPr>
          <p:cNvPr id="4" name="正方形/長方形 3"/>
          <p:cNvSpPr/>
          <p:nvPr/>
        </p:nvSpPr>
        <p:spPr>
          <a:xfrm>
            <a:off x="648237" y="1515140"/>
            <a:ext cx="10895526" cy="5016758"/>
          </a:xfrm>
          <a:prstGeom prst="rect">
            <a:avLst/>
          </a:prstGeom>
        </p:spPr>
        <p:txBody>
          <a:bodyPr wrap="square">
            <a:spAutoFit/>
          </a:bodyPr>
          <a:lstStyle/>
          <a:p>
            <a:r>
              <a:rPr lang="ja-JP" altLang="en-US" sz="3200" dirty="0"/>
              <a:t>まず問</a:t>
            </a:r>
            <a:r>
              <a:rPr lang="en-US" altLang="ja-JP" sz="3200" dirty="0"/>
              <a:t>1</a:t>
            </a:r>
            <a:r>
              <a:rPr lang="ja-JP" altLang="en-US" sz="3200" dirty="0" err="1"/>
              <a:t>．</a:t>
            </a:r>
            <a:r>
              <a:rPr lang="ja-JP" altLang="en-US" sz="3200" dirty="0"/>
              <a:t>財政学の研究対象と方法について述べた上で（</a:t>
            </a:r>
            <a:r>
              <a:rPr lang="ja-JP" altLang="en-US" sz="3200" dirty="0" smtClean="0"/>
              <a:t>序論</a:t>
            </a:r>
            <a:r>
              <a:rPr lang="en-US" altLang="ja-JP" sz="3200" dirty="0" smtClean="0"/>
              <a:t>20</a:t>
            </a:r>
            <a:r>
              <a:rPr lang="ja-JP" altLang="en-US" sz="3200" dirty="0" smtClean="0"/>
              <a:t>点）、</a:t>
            </a:r>
            <a:endParaRPr lang="en-US" altLang="ja-JP" sz="3200" dirty="0" smtClean="0"/>
          </a:p>
          <a:p>
            <a:endParaRPr lang="ja-JP" altLang="en-US" sz="3200" dirty="0"/>
          </a:p>
          <a:p>
            <a:r>
              <a:rPr lang="ja-JP" altLang="en-US" sz="3200" dirty="0"/>
              <a:t>問</a:t>
            </a:r>
            <a:r>
              <a:rPr lang="en-US" altLang="ja-JP" sz="3200" dirty="0"/>
              <a:t>2</a:t>
            </a:r>
            <a:r>
              <a:rPr lang="ja-JP" altLang="en-US" sz="3200" dirty="0" err="1"/>
              <a:t>．</a:t>
            </a:r>
            <a:r>
              <a:rPr lang="ja-JP" altLang="en-US" sz="3200" dirty="0"/>
              <a:t>歴史上、財政学の発展に貢献した</a:t>
            </a:r>
            <a:r>
              <a:rPr lang="en-US" altLang="ja-JP" sz="3200" dirty="0"/>
              <a:t>A.</a:t>
            </a:r>
            <a:r>
              <a:rPr lang="ja-JP" altLang="en-US" sz="3200" dirty="0"/>
              <a:t>スミスと</a:t>
            </a:r>
            <a:r>
              <a:rPr lang="en-US" altLang="ja-JP" sz="3200" dirty="0"/>
              <a:t>J.M.</a:t>
            </a:r>
            <a:r>
              <a:rPr lang="ja-JP" altLang="en-US" sz="3200" dirty="0"/>
              <a:t>ケインズの財政と財政政策に関する考えを述べなさい（</a:t>
            </a:r>
            <a:r>
              <a:rPr lang="ja-JP" altLang="en-US" sz="3200" dirty="0" smtClean="0"/>
              <a:t>本文　</a:t>
            </a:r>
            <a:r>
              <a:rPr lang="en-US" altLang="ja-JP" sz="3200" dirty="0" smtClean="0"/>
              <a:t>60</a:t>
            </a:r>
            <a:r>
              <a:rPr lang="ja-JP" altLang="en-US" sz="3200" dirty="0" smtClean="0"/>
              <a:t>点）</a:t>
            </a:r>
            <a:r>
              <a:rPr lang="ja-JP" altLang="en-US" sz="3200" dirty="0"/>
              <a:t>。</a:t>
            </a:r>
          </a:p>
          <a:p>
            <a:r>
              <a:rPr lang="ja-JP" altLang="en-US" sz="3200" dirty="0"/>
              <a:t>問</a:t>
            </a:r>
            <a:r>
              <a:rPr lang="en-US" altLang="ja-JP" sz="3200" dirty="0"/>
              <a:t>3</a:t>
            </a:r>
            <a:r>
              <a:rPr lang="ja-JP" altLang="en-US" sz="3200" dirty="0" err="1"/>
              <a:t>．</a:t>
            </a:r>
            <a:r>
              <a:rPr lang="ja-JP" altLang="en-US" sz="3200" dirty="0"/>
              <a:t>そして以上から得られる知見を元に</a:t>
            </a:r>
            <a:r>
              <a:rPr lang="ja-JP" altLang="en-US" sz="3200" dirty="0" smtClean="0"/>
              <a:t>、ケインズ主義の限界について述べなさい。</a:t>
            </a:r>
            <a:endParaRPr lang="en-US" altLang="ja-JP" sz="3200" dirty="0" smtClean="0"/>
          </a:p>
          <a:p>
            <a:endParaRPr lang="ja-JP" altLang="en-US" sz="3200" dirty="0"/>
          </a:p>
          <a:p>
            <a:r>
              <a:rPr lang="ja-JP" altLang="en-US" sz="3200" dirty="0"/>
              <a:t>ｋｗ</a:t>
            </a:r>
            <a:r>
              <a:rPr lang="ja-JP" altLang="en-US" sz="3200" dirty="0" smtClean="0"/>
              <a:t>：神</a:t>
            </a:r>
            <a:r>
              <a:rPr lang="ja-JP" altLang="en-US" sz="3200" dirty="0"/>
              <a:t>の見えざる手、有効需要</a:t>
            </a:r>
            <a:r>
              <a:rPr lang="ja-JP" altLang="en-US" sz="3200" dirty="0" smtClean="0"/>
              <a:t>、オリンピック、租税</a:t>
            </a:r>
            <a:r>
              <a:rPr lang="ja-JP" altLang="en-US" sz="3200" dirty="0"/>
              <a:t>利益説、ポンプの呼び水</a:t>
            </a:r>
            <a:r>
              <a:rPr lang="ja-JP" altLang="en-US" sz="3200" dirty="0" smtClean="0"/>
              <a:t>政策</a:t>
            </a:r>
            <a:endParaRPr lang="ja-JP" altLang="en-US" sz="3200" dirty="0"/>
          </a:p>
        </p:txBody>
      </p:sp>
    </p:spTree>
    <p:extLst>
      <p:ext uri="{BB962C8B-B14F-4D97-AF65-F5344CB8AC3E}">
        <p14:creationId xmlns:p14="http://schemas.microsoft.com/office/powerpoint/2010/main" val="31774851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65</a:t>
            </a:fld>
            <a:endParaRPr lang="en-US" dirty="0"/>
          </a:p>
        </p:txBody>
      </p:sp>
      <p:sp>
        <p:nvSpPr>
          <p:cNvPr id="4" name="正方形/長方形 3"/>
          <p:cNvSpPr/>
          <p:nvPr/>
        </p:nvSpPr>
        <p:spPr>
          <a:xfrm>
            <a:off x="675501" y="363659"/>
            <a:ext cx="11055180" cy="4031873"/>
          </a:xfrm>
          <a:prstGeom prst="rect">
            <a:avLst/>
          </a:prstGeom>
        </p:spPr>
        <p:txBody>
          <a:bodyPr wrap="square">
            <a:spAutoFit/>
          </a:bodyPr>
          <a:lstStyle/>
          <a:p>
            <a:r>
              <a:rPr lang="ja-JP" altLang="en-US" sz="3200" dirty="0"/>
              <a:t>・国は徴税権力を背景に税金をむしり</a:t>
            </a:r>
            <a:r>
              <a:rPr lang="ja-JP" altLang="en-US" sz="3200" dirty="0" smtClean="0"/>
              <a:t>取る</a:t>
            </a:r>
            <a:endParaRPr lang="en-US" altLang="ja-JP" sz="3200" dirty="0" smtClean="0"/>
          </a:p>
          <a:p>
            <a:endParaRPr lang="en-US" altLang="ja-JP" sz="3200" dirty="0"/>
          </a:p>
          <a:p>
            <a:r>
              <a:rPr lang="ja-JP" altLang="en-US" sz="3200" dirty="0" smtClean="0"/>
              <a:t>・</a:t>
            </a:r>
            <a:r>
              <a:rPr lang="ja-JP" altLang="en-US" sz="3200" dirty="0"/>
              <a:t>家計は妻を働かせ、サービス残業を続け</a:t>
            </a:r>
            <a:r>
              <a:rPr lang="ja-JP" altLang="en-US" sz="3200" dirty="0" smtClean="0"/>
              <a:t>、・</a:t>
            </a:r>
            <a:r>
              <a:rPr lang="ja-JP" altLang="en-US" sz="3200" dirty="0"/>
              <a:t>大学生には奨学金をもらわせる</a:t>
            </a:r>
            <a:r>
              <a:rPr lang="ja-JP" altLang="en-US" sz="3200" dirty="0" smtClean="0"/>
              <a:t>。</a:t>
            </a:r>
            <a:endParaRPr lang="en-US" altLang="ja-JP" sz="3200" dirty="0" smtClean="0"/>
          </a:p>
          <a:p>
            <a:endParaRPr lang="en-US" altLang="ja-JP" sz="3200" dirty="0"/>
          </a:p>
          <a:p>
            <a:r>
              <a:rPr lang="ja-JP" altLang="en-US" sz="3200" dirty="0" smtClean="0"/>
              <a:t>・</a:t>
            </a:r>
            <a:r>
              <a:rPr lang="ja-JP" altLang="en-US" sz="3200" dirty="0"/>
              <a:t>食費を切り詰め、風邪をひいても市販の薬で我慢する</a:t>
            </a:r>
            <a:r>
              <a:rPr lang="ja-JP" altLang="en-US" sz="3200" dirty="0" smtClean="0"/>
              <a:t>。</a:t>
            </a:r>
            <a:endParaRPr lang="en-US" altLang="ja-JP" sz="3200" dirty="0" smtClean="0"/>
          </a:p>
          <a:p>
            <a:endParaRPr lang="en-US" altLang="ja-JP" sz="3200" dirty="0"/>
          </a:p>
          <a:p>
            <a:r>
              <a:rPr lang="ja-JP" altLang="en-US" sz="3200" dirty="0" smtClean="0"/>
              <a:t>地方</a:t>
            </a:r>
            <a:r>
              <a:rPr lang="ja-JP" altLang="en-US" sz="3200" dirty="0"/>
              <a:t>交付税：地方に対する国からの支援金</a:t>
            </a:r>
          </a:p>
        </p:txBody>
      </p:sp>
    </p:spTree>
    <p:extLst>
      <p:ext uri="{BB962C8B-B14F-4D97-AF65-F5344CB8AC3E}">
        <p14:creationId xmlns:p14="http://schemas.microsoft.com/office/powerpoint/2010/main" val="33413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7022" y="255373"/>
            <a:ext cx="10353761" cy="568411"/>
          </a:xfrm>
        </p:spPr>
        <p:txBody>
          <a:bodyPr/>
          <a:lstStyle/>
          <a:p>
            <a:r>
              <a:rPr kumimoji="1" lang="ja-JP" altLang="en-US" dirty="0" smtClean="0"/>
              <a:t>基礎的財政収支</a:t>
            </a:r>
            <a:r>
              <a:rPr kumimoji="1" lang="ja-JP" altLang="en-US" dirty="0" smtClean="0">
                <a:solidFill>
                  <a:srgbClr val="FF0000"/>
                </a:solidFill>
              </a:rPr>
              <a:t>＊</a:t>
            </a:r>
            <a:endParaRPr kumimoji="1" lang="ja-JP" altLang="en-US" dirty="0">
              <a:solidFill>
                <a:srgbClr val="FF0000"/>
              </a:solidFill>
            </a:endParaRPr>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66</a:t>
            </a:fld>
            <a:endParaRPr lang="en-US" dirty="0"/>
          </a:p>
        </p:txBody>
      </p:sp>
      <p:sp>
        <p:nvSpPr>
          <p:cNvPr id="4" name="正方形/長方形 3"/>
          <p:cNvSpPr/>
          <p:nvPr/>
        </p:nvSpPr>
        <p:spPr>
          <a:xfrm>
            <a:off x="395415" y="990253"/>
            <a:ext cx="11351741" cy="5078313"/>
          </a:xfrm>
          <a:prstGeom prst="rect">
            <a:avLst/>
          </a:prstGeom>
        </p:spPr>
        <p:txBody>
          <a:bodyPr wrap="square">
            <a:spAutoFit/>
          </a:bodyPr>
          <a:lstStyle/>
          <a:p>
            <a:r>
              <a:rPr lang="ja-JP" altLang="en-US" sz="3200" dirty="0"/>
              <a:t>政府は</a:t>
            </a:r>
            <a:r>
              <a:rPr lang="en-US" altLang="ja-JP" sz="3200" dirty="0"/>
              <a:t>2020</a:t>
            </a:r>
            <a:r>
              <a:rPr lang="ja-JP" altLang="en-US" sz="3200" dirty="0"/>
              <a:t>年度に、国と地方をあわせた基礎的財政収支を黒字にする財政健全化目標を掲げているが</a:t>
            </a:r>
            <a:r>
              <a:rPr lang="ja-JP" altLang="en-US" sz="3200" dirty="0" smtClean="0"/>
              <a:t>、</a:t>
            </a:r>
            <a:endParaRPr lang="en-US" altLang="ja-JP" sz="3200" dirty="0" smtClean="0"/>
          </a:p>
          <a:p>
            <a:endParaRPr lang="en-US" altLang="ja-JP" sz="3200" dirty="0"/>
          </a:p>
          <a:p>
            <a:r>
              <a:rPr lang="ja-JP" altLang="en-US" sz="3200" dirty="0" smtClean="0"/>
              <a:t>日本</a:t>
            </a:r>
            <a:r>
              <a:rPr lang="ja-JP" altLang="en-US" sz="3200" dirty="0"/>
              <a:t>経済が実力よりかなり高い成長率を実現しても達成は難しい</a:t>
            </a:r>
            <a:r>
              <a:rPr lang="ja-JP" altLang="en-US" sz="3200" dirty="0" smtClean="0"/>
              <a:t>。</a:t>
            </a:r>
            <a:endParaRPr lang="en-US" altLang="ja-JP" sz="3200" dirty="0" smtClean="0"/>
          </a:p>
          <a:p>
            <a:endParaRPr lang="en-US" altLang="ja-JP" sz="3200" dirty="0"/>
          </a:p>
          <a:p>
            <a:r>
              <a:rPr lang="ja-JP" altLang="en-US" sz="3200" dirty="0" smtClean="0">
                <a:solidFill>
                  <a:srgbClr val="FF0000"/>
                </a:solidFill>
              </a:rPr>
              <a:t>＊</a:t>
            </a:r>
            <a:r>
              <a:rPr lang="ja-JP" altLang="en-US" sz="3200" dirty="0"/>
              <a:t>　政府会計において、過去の債務に関わる元利払い以外の</a:t>
            </a:r>
            <a:r>
              <a:rPr lang="ja-JP" altLang="en-US" sz="3200" dirty="0" smtClean="0"/>
              <a:t>支出（政策的経費）と</a:t>
            </a:r>
            <a:r>
              <a:rPr lang="ja-JP" altLang="en-US" sz="3200" dirty="0"/>
              <a:t>、公債発行などを除いた収入との収支である。</a:t>
            </a:r>
            <a:r>
              <a:rPr lang="ja-JP" altLang="en-US" sz="3200" dirty="0">
                <a:solidFill>
                  <a:srgbClr val="FFC000"/>
                </a:solidFill>
              </a:rPr>
              <a:t>プライマリー・バランス</a:t>
            </a:r>
            <a:r>
              <a:rPr lang="ja-JP" altLang="en-US" sz="3200" dirty="0"/>
              <a:t>ともいう</a:t>
            </a:r>
            <a:r>
              <a:rPr lang="ja-JP" altLang="en-US" sz="3200" dirty="0" smtClean="0"/>
              <a:t>。この指標が大きいほど政策の自由度が高いとされる。</a:t>
            </a:r>
            <a:endParaRPr lang="en-US" altLang="ja-JP" sz="3200" dirty="0" smtClean="0"/>
          </a:p>
          <a:p>
            <a:endParaRPr lang="en-US" altLang="ja-JP" dirty="0"/>
          </a:p>
          <a:p>
            <a:endParaRPr lang="ja-JP" altLang="en-US" dirty="0"/>
          </a:p>
        </p:txBody>
      </p:sp>
    </p:spTree>
    <p:extLst>
      <p:ext uri="{BB962C8B-B14F-4D97-AF65-F5344CB8AC3E}">
        <p14:creationId xmlns:p14="http://schemas.microsoft.com/office/powerpoint/2010/main" val="31842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今日のまとめは</a:t>
            </a:r>
            <a:r>
              <a:rPr kumimoji="1" lang="en-US" altLang="ja-JP" dirty="0"/>
              <a:t>m.</a:t>
            </a:r>
            <a:r>
              <a:rPr kumimoji="1" lang="ja-JP" altLang="en-US" dirty="0">
                <a:solidFill>
                  <a:srgbClr val="FFC000"/>
                </a:solidFill>
              </a:rPr>
              <a:t>フリードマン</a:t>
            </a:r>
            <a:r>
              <a:rPr kumimoji="1" lang="ja-JP" altLang="en-US" dirty="0"/>
              <a:t>と新・自由主義</a:t>
            </a:r>
            <a:r>
              <a:rPr kumimoji="1" lang="en-US" altLang="ja-JP" dirty="0"/>
              <a:t/>
            </a:r>
            <a:br>
              <a:rPr kumimoji="1" lang="en-US" altLang="ja-JP" dirty="0"/>
            </a:br>
            <a:r>
              <a:rPr kumimoji="1" lang="ja-JP" altLang="en-US" dirty="0"/>
              <a:t>（ウイキペディア）</a:t>
            </a:r>
            <a:r>
              <a:rPr kumimoji="1" lang="en-US" altLang="ja-JP" dirty="0"/>
              <a:t/>
            </a:r>
            <a:br>
              <a:rPr kumimoji="1" lang="en-US" altLang="ja-JP" dirty="0"/>
            </a:br>
            <a:endParaRPr kumimoji="1" lang="ja-JP" altLang="en-US" dirty="0">
              <a:solidFill>
                <a:srgbClr val="FF0000"/>
              </a:solidFill>
            </a:endParaRPr>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67</a:t>
            </a:fld>
            <a:endParaRPr lang="en-US" dirty="0"/>
          </a:p>
        </p:txBody>
      </p:sp>
    </p:spTree>
    <p:extLst>
      <p:ext uri="{BB962C8B-B14F-4D97-AF65-F5344CB8AC3E}">
        <p14:creationId xmlns:p14="http://schemas.microsoft.com/office/powerpoint/2010/main" val="4362793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021" y="281610"/>
            <a:ext cx="10353761" cy="642730"/>
          </a:xfrm>
        </p:spPr>
        <p:txBody>
          <a:bodyPr/>
          <a:lstStyle/>
          <a:p>
            <a:r>
              <a:rPr kumimoji="1" lang="ja-JP" altLang="en-US" dirty="0">
                <a:solidFill>
                  <a:srgbClr val="FFC000"/>
                </a:solidFill>
              </a:rPr>
              <a:t>第</a:t>
            </a:r>
            <a:r>
              <a:rPr kumimoji="1" lang="en-US" altLang="ja-JP" dirty="0">
                <a:solidFill>
                  <a:srgbClr val="FFC000"/>
                </a:solidFill>
              </a:rPr>
              <a:t>2</a:t>
            </a:r>
            <a:r>
              <a:rPr kumimoji="1" lang="ja-JP" altLang="en-US" dirty="0">
                <a:solidFill>
                  <a:srgbClr val="FFC000"/>
                </a:solidFill>
              </a:rPr>
              <a:t>章　租税国家と財政民主主義</a:t>
            </a:r>
          </a:p>
        </p:txBody>
      </p:sp>
      <p:sp>
        <p:nvSpPr>
          <p:cNvPr id="3" name="正方形/長方形 2"/>
          <p:cNvSpPr/>
          <p:nvPr/>
        </p:nvSpPr>
        <p:spPr>
          <a:xfrm>
            <a:off x="506897" y="924340"/>
            <a:ext cx="10674626" cy="5509200"/>
          </a:xfrm>
          <a:prstGeom prst="rect">
            <a:avLst/>
          </a:prstGeom>
        </p:spPr>
        <p:txBody>
          <a:bodyPr wrap="square">
            <a:spAutoFit/>
          </a:bodyPr>
          <a:lstStyle/>
          <a:p>
            <a:pPr marL="457200" indent="-457200" algn="just">
              <a:buClr>
                <a:srgbClr val="FFC000"/>
              </a:buClr>
              <a:buFontTx/>
              <a:buChar char="☆"/>
            </a:pPr>
            <a:r>
              <a:rPr lang="ja-JP" altLang="en-US" sz="3200" dirty="0"/>
              <a:t>租税国家とは、</a:t>
            </a:r>
            <a:r>
              <a:rPr lang="ja-JP" altLang="en-US" sz="3200" dirty="0" smtClean="0"/>
              <a:t>財政（国家活動）の</a:t>
            </a:r>
            <a:r>
              <a:rPr lang="ja-JP" altLang="en-US" sz="3200" dirty="0"/>
              <a:t>運営資金を国民あるいは法人からの租税収入に求めて（基本的に国有財産によるビジネスはしない）、</a:t>
            </a:r>
            <a:endParaRPr lang="en-US" altLang="ja-JP" sz="3200" dirty="0"/>
          </a:p>
          <a:p>
            <a:pPr marL="457200" indent="-457200" algn="just">
              <a:buClr>
                <a:srgbClr val="FFC000"/>
              </a:buClr>
              <a:buFontTx/>
              <a:buChar char="☆"/>
            </a:pPr>
            <a:r>
              <a:rPr lang="ja-JP" altLang="en-US" sz="3200" dirty="0"/>
              <a:t>その運用によって統治機構を維持している国家。</a:t>
            </a:r>
            <a:endParaRPr lang="en-US" altLang="ja-JP" sz="3200" dirty="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en-US" sz="3200" dirty="0"/>
              <a:t>国家そのものには、自立して財政運営するために十分な国有財産を保有しない（国有財産を全く持たない訳ではない）ため、無産国家とも。</a:t>
            </a:r>
            <a:endParaRPr lang="en-US" altLang="ja-JP" sz="3200" dirty="0"/>
          </a:p>
          <a:p>
            <a:pPr marL="457200" indent="-457200" algn="just">
              <a:buClr>
                <a:srgbClr val="FFC000"/>
              </a:buClr>
              <a:buFontTx/>
              <a:buChar char="☆"/>
            </a:pPr>
            <a:endParaRPr lang="ja-JP" altLang="en-US" sz="3200" dirty="0"/>
          </a:p>
          <a:p>
            <a:pPr marL="457200" indent="-457200" algn="just">
              <a:buClr>
                <a:srgbClr val="FFC000"/>
              </a:buClr>
              <a:buFontTx/>
              <a:buChar char="☆"/>
            </a:pPr>
            <a:r>
              <a:rPr lang="ja-JP" altLang="en-US" sz="3200" dirty="0"/>
              <a:t>近代国家においては、税を負担する納税者は議会を通じて国家の財政運営を監視する権利があるとされる一方、</a:t>
            </a:r>
            <a:endParaRPr lang="en-US" altLang="ja-JP" sz="3200" dirty="0"/>
          </a:p>
        </p:txBody>
      </p:sp>
      <p:sp>
        <p:nvSpPr>
          <p:cNvPr id="5" name="スライド番号プレースホルダー 4"/>
          <p:cNvSpPr>
            <a:spLocks noGrp="1"/>
          </p:cNvSpPr>
          <p:nvPr>
            <p:ph type="sldNum" sz="quarter" idx="12"/>
          </p:nvPr>
        </p:nvSpPr>
        <p:spPr/>
        <p:txBody>
          <a:bodyPr/>
          <a:lstStyle/>
          <a:p>
            <a:fld id="{6D22F896-40B5-4ADD-8801-0D06FADFA095}" type="slidenum">
              <a:rPr lang="en-US" smtClean="0"/>
              <a:pPr/>
              <a:t>68</a:t>
            </a:fld>
            <a:endParaRPr lang="en-US" dirty="0"/>
          </a:p>
        </p:txBody>
      </p:sp>
    </p:spTree>
    <p:extLst>
      <p:ext uri="{BB962C8B-B14F-4D97-AF65-F5344CB8AC3E}">
        <p14:creationId xmlns:p14="http://schemas.microsoft.com/office/powerpoint/2010/main" val="398944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69</a:t>
            </a:fld>
            <a:endParaRPr lang="en-US" dirty="0"/>
          </a:p>
        </p:txBody>
      </p:sp>
      <p:sp>
        <p:nvSpPr>
          <p:cNvPr id="4" name="正方形/長方形 3"/>
          <p:cNvSpPr/>
          <p:nvPr/>
        </p:nvSpPr>
        <p:spPr>
          <a:xfrm>
            <a:off x="586409" y="516834"/>
            <a:ext cx="10982738" cy="4308872"/>
          </a:xfrm>
          <a:prstGeom prst="rect">
            <a:avLst/>
          </a:prstGeom>
        </p:spPr>
        <p:txBody>
          <a:bodyPr wrap="square">
            <a:spAutoFit/>
          </a:bodyPr>
          <a:lstStyle/>
          <a:p>
            <a:pPr marL="457200" indent="-457200" algn="just">
              <a:buClr>
                <a:srgbClr val="FFC000"/>
              </a:buClr>
              <a:buFontTx/>
              <a:buChar char="☆"/>
            </a:pPr>
            <a:r>
              <a:rPr lang="ja-JP" altLang="en-US" sz="3200" dirty="0"/>
              <a:t>それゆえ納税と参政権は一体であるべきで、納税をする資力がない国民が選挙権を持つ事は許されないとする制限選挙（明治憲法）の根拠になった。</a:t>
            </a:r>
            <a:endParaRPr lang="en-US" altLang="ja-JP" sz="3200" dirty="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en-US" sz="3200" dirty="0"/>
              <a:t>しかも女性は選挙権から差別されていた。</a:t>
            </a:r>
            <a:endParaRPr lang="en-US" altLang="ja-JP" sz="3200" dirty="0"/>
          </a:p>
          <a:p>
            <a:pPr marL="457200" indent="-457200" algn="just">
              <a:buClr>
                <a:srgbClr val="FFC000"/>
              </a:buClr>
              <a:buFontTx/>
              <a:buChar char="☆"/>
            </a:pPr>
            <a:endParaRPr lang="en-US" altLang="ja-JP" sz="3200" dirty="0"/>
          </a:p>
          <a:p>
            <a:pPr marL="457200" indent="-457200" algn="just">
              <a:buClr>
                <a:srgbClr val="FFC000"/>
              </a:buClr>
              <a:buFontTx/>
              <a:buChar char="☆"/>
            </a:pPr>
            <a:r>
              <a:rPr lang="ja-JP" altLang="en-US" sz="3200" dirty="0"/>
              <a:t>→普通選挙</a:t>
            </a:r>
            <a:endParaRPr lang="en-US" altLang="ja-JP" sz="3200" dirty="0"/>
          </a:p>
          <a:p>
            <a:pPr marL="457200" indent="-457200" algn="just">
              <a:buClr>
                <a:srgbClr val="FFC000"/>
              </a:buClr>
              <a:buFontTx/>
              <a:buChar char="☆"/>
            </a:pPr>
            <a:endParaRPr lang="en-US" altLang="ja-JP" sz="3200" dirty="0"/>
          </a:p>
          <a:p>
            <a:pPr marL="457200" indent="-457200" algn="just">
              <a:buClr>
                <a:srgbClr val="FFC000"/>
              </a:buClr>
              <a:buFontTx/>
              <a:buChar char="☆"/>
            </a:pPr>
            <a:endParaRPr lang="ja-JP" altLang="en-US" dirty="0"/>
          </a:p>
        </p:txBody>
      </p:sp>
    </p:spTree>
    <p:extLst>
      <p:ext uri="{BB962C8B-B14F-4D97-AF65-F5344CB8AC3E}">
        <p14:creationId xmlns:p14="http://schemas.microsoft.com/office/powerpoint/2010/main" val="337096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0144" y="461377"/>
            <a:ext cx="11058578" cy="4801314"/>
          </a:xfrm>
          <a:prstGeom prst="rect">
            <a:avLst/>
          </a:prstGeom>
        </p:spPr>
        <p:txBody>
          <a:bodyPr wrap="square">
            <a:spAutoFit/>
          </a:bodyPr>
          <a:lstStyle/>
          <a:p>
            <a:pPr marL="571500" indent="-571500">
              <a:buClr>
                <a:srgbClr val="FFC000"/>
              </a:buClr>
              <a:buFontTx/>
              <a:buChar char="☆"/>
            </a:pPr>
            <a:r>
              <a:rPr lang="ja-JP" altLang="en-US" sz="3600" dirty="0"/>
              <a:t>世界中をカネの虜に</a:t>
            </a:r>
            <a:r>
              <a:rPr lang="ja-JP" altLang="en-US" sz="3600" dirty="0" smtClean="0"/>
              <a:t>する先進国から途上国への政府</a:t>
            </a:r>
            <a:r>
              <a:rPr lang="ja-JP" altLang="en-US" sz="3600" dirty="0"/>
              <a:t>開発援助（</a:t>
            </a:r>
            <a:r>
              <a:rPr lang="en-US" altLang="ja-JP" sz="3600" dirty="0"/>
              <a:t>ODA</a:t>
            </a:r>
            <a:r>
              <a:rPr lang="ja-JP" altLang="en-US" sz="3600" dirty="0" smtClean="0"/>
              <a:t>）</a:t>
            </a:r>
            <a:endParaRPr lang="en-US" altLang="ja-JP" sz="3600" dirty="0" smtClean="0"/>
          </a:p>
          <a:p>
            <a:pPr marL="571500" indent="-571500">
              <a:buClr>
                <a:srgbClr val="FFC000"/>
              </a:buClr>
              <a:buFontTx/>
              <a:buChar char="☆"/>
            </a:pPr>
            <a:endParaRPr lang="en-US" altLang="ja-JP" sz="3600" dirty="0"/>
          </a:p>
          <a:p>
            <a:pPr marL="571500" indent="-571500">
              <a:buClr>
                <a:srgbClr val="FFC000"/>
              </a:buClr>
              <a:buFontTx/>
              <a:buChar char="☆"/>
            </a:pPr>
            <a:r>
              <a:rPr lang="ja-JP" altLang="en-US" sz="3600" dirty="0"/>
              <a:t>際限なき国際化＝グローバライゼーションで急膨張する軍事費と</a:t>
            </a:r>
            <a:r>
              <a:rPr lang="ja-JP" altLang="en-US" sz="3600" dirty="0" smtClean="0"/>
              <a:t>テロリズム→分断される世界</a:t>
            </a:r>
            <a:endParaRPr lang="en-US" altLang="ja-JP" sz="3600" dirty="0" smtClean="0"/>
          </a:p>
          <a:p>
            <a:pPr>
              <a:buClr>
                <a:srgbClr val="FFC000"/>
              </a:buClr>
            </a:pPr>
            <a:endParaRPr lang="en-US" altLang="ja-JP" sz="3600" dirty="0"/>
          </a:p>
          <a:p>
            <a:pPr marL="571500" indent="-571500">
              <a:buClr>
                <a:srgbClr val="FFC000"/>
              </a:buClr>
              <a:buFontTx/>
              <a:buChar char="☆"/>
            </a:pPr>
            <a:r>
              <a:rPr lang="ja-JP" altLang="en-US" sz="3600" dirty="0"/>
              <a:t>地球環境の破壊（地球温暖化）で防戦一方の環境</a:t>
            </a:r>
            <a:r>
              <a:rPr lang="ja-JP" altLang="en-US" sz="3600" dirty="0" smtClean="0"/>
              <a:t>予算　</a:t>
            </a:r>
            <a:r>
              <a:rPr lang="ja-JP" altLang="en-US" dirty="0" smtClean="0">
                <a:solidFill>
                  <a:srgbClr val="FF0000"/>
                </a:solidFill>
              </a:rPr>
              <a:t>今日はここまで</a:t>
            </a:r>
            <a:r>
              <a:rPr lang="en-US" altLang="ja-JP" dirty="0" smtClean="0">
                <a:solidFill>
                  <a:srgbClr val="FF0000"/>
                </a:solidFill>
              </a:rPr>
              <a:t>2018.4.10</a:t>
            </a:r>
            <a:endParaRPr lang="en-US" altLang="ja-JP" dirty="0">
              <a:solidFill>
                <a:srgbClr val="FF0000"/>
              </a:solidFill>
            </a:endParaRPr>
          </a:p>
          <a:p>
            <a:endParaRPr lang="ja-JP" altLang="en-US"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38365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94525" y="162341"/>
            <a:ext cx="10353761" cy="602974"/>
          </a:xfrm>
        </p:spPr>
        <p:txBody>
          <a:bodyPr/>
          <a:lstStyle/>
          <a:p>
            <a:r>
              <a:rPr kumimoji="1" lang="ja-JP" altLang="en-US" dirty="0"/>
              <a:t>議会制民主主義と財政民主主義</a:t>
            </a:r>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70</a:t>
            </a:fld>
            <a:endParaRPr lang="en-US" dirty="0"/>
          </a:p>
        </p:txBody>
      </p:sp>
      <p:sp>
        <p:nvSpPr>
          <p:cNvPr id="4" name="正方形/長方形 3"/>
          <p:cNvSpPr/>
          <p:nvPr/>
        </p:nvSpPr>
        <p:spPr>
          <a:xfrm>
            <a:off x="364330" y="1022382"/>
            <a:ext cx="10903226" cy="4524315"/>
          </a:xfrm>
          <a:prstGeom prst="rect">
            <a:avLst/>
          </a:prstGeom>
        </p:spPr>
        <p:txBody>
          <a:bodyPr wrap="square">
            <a:spAutoFit/>
          </a:bodyPr>
          <a:lstStyle/>
          <a:p>
            <a:pPr marL="457200" indent="-457200" algn="just">
              <a:buFont typeface="Arial" panose="020B0604020202020204" pitchFamily="34" charset="0"/>
              <a:buChar char="•"/>
            </a:pPr>
            <a:r>
              <a:rPr lang="ja-JP" altLang="en-US" sz="3200" dirty="0"/>
              <a:t>議会制民主主義：国民の合意による政治という民主主義の理念を実現。</a:t>
            </a:r>
            <a:endParaRPr lang="en-US" altLang="ja-JP" sz="3200" dirty="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国民が選出した代表者で構成される議会の討議にもとづいて政治を運営。</a:t>
            </a:r>
            <a:endParaRPr lang="en-US" altLang="ja-JP" sz="3200" dirty="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t>租税国家のもとでは</a:t>
            </a:r>
            <a:r>
              <a:rPr lang="ja-JP" altLang="en-US" sz="3200" dirty="0">
                <a:solidFill>
                  <a:srgbClr val="FFC000"/>
                </a:solidFill>
              </a:rPr>
              <a:t>納税者が政治を監視</a:t>
            </a:r>
            <a:r>
              <a:rPr lang="ja-JP" altLang="en-US" sz="3200" dirty="0"/>
              <a:t>することが基本原理。議会は、国民の意思を代表するものとして、政治の中心におかれることになる。</a:t>
            </a:r>
          </a:p>
        </p:txBody>
      </p:sp>
    </p:spTree>
    <p:extLst>
      <p:ext uri="{BB962C8B-B14F-4D97-AF65-F5344CB8AC3E}">
        <p14:creationId xmlns:p14="http://schemas.microsoft.com/office/powerpoint/2010/main" val="32465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71</a:t>
            </a:fld>
            <a:endParaRPr lang="en-US" dirty="0"/>
          </a:p>
        </p:txBody>
      </p:sp>
      <p:sp>
        <p:nvSpPr>
          <p:cNvPr id="4" name="正方形/長方形 3"/>
          <p:cNvSpPr/>
          <p:nvPr/>
        </p:nvSpPr>
        <p:spPr>
          <a:xfrm>
            <a:off x="662609" y="553423"/>
            <a:ext cx="10604947" cy="3539430"/>
          </a:xfrm>
          <a:prstGeom prst="rect">
            <a:avLst/>
          </a:prstGeom>
        </p:spPr>
        <p:txBody>
          <a:bodyPr wrap="square">
            <a:spAutoFit/>
          </a:bodyPr>
          <a:lstStyle/>
          <a:p>
            <a:pPr marL="457200" indent="-457200" algn="just">
              <a:buFont typeface="Arial" panose="020B0604020202020204" pitchFamily="34" charset="0"/>
              <a:buChar char="•"/>
            </a:pPr>
            <a:r>
              <a:rPr lang="ja-JP" altLang="en-US" sz="3200" dirty="0"/>
              <a:t>対概念として直接民主制があるが、現在ほとんどの国が「間接民主制」である。</a:t>
            </a:r>
            <a:endParaRPr lang="en-US" altLang="ja-JP" sz="3200" dirty="0"/>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solidFill>
                  <a:srgbClr val="FFC000"/>
                </a:solidFill>
              </a:rPr>
              <a:t>官僚と独裁的政治家が政治行政を支配</a:t>
            </a:r>
            <a:r>
              <a:rPr lang="ja-JP" altLang="en-US" sz="3200" dirty="0"/>
              <a:t>する傾向が強まっており</a:t>
            </a:r>
            <a:r>
              <a:rPr lang="ja-JP" altLang="en-US" sz="3200" dirty="0">
                <a:solidFill>
                  <a:srgbClr val="FFC000"/>
                </a:solidFill>
              </a:rPr>
              <a:t>直接民主制を再評価</a:t>
            </a:r>
            <a:r>
              <a:rPr lang="ja-JP" altLang="en-US" sz="3200" dirty="0"/>
              <a:t>すべき。 →スライド</a:t>
            </a:r>
            <a:r>
              <a:rPr lang="en-US" altLang="ja-JP" sz="3200" dirty="0"/>
              <a:t>59</a:t>
            </a:r>
          </a:p>
          <a:p>
            <a:pPr marL="457200" indent="-457200" algn="just">
              <a:buFont typeface="Arial" panose="020B0604020202020204" pitchFamily="34" charset="0"/>
              <a:buChar char="•"/>
            </a:pPr>
            <a:endParaRPr lang="en-US" altLang="ja-JP" sz="3200" dirty="0"/>
          </a:p>
          <a:p>
            <a:pPr marL="457200" indent="-457200" algn="just">
              <a:buFont typeface="Arial" panose="020B0604020202020204" pitchFamily="34" charset="0"/>
              <a:buChar char="•"/>
            </a:pPr>
            <a:r>
              <a:rPr lang="ja-JP" altLang="en-US" sz="3200" dirty="0">
                <a:solidFill>
                  <a:srgbClr val="FFC000"/>
                </a:solidFill>
              </a:rPr>
              <a:t>地方自治における直接民主制</a:t>
            </a:r>
            <a:r>
              <a:rPr lang="ja-JP" altLang="en-US" sz="3200" dirty="0"/>
              <a:t>を拡充すべき</a:t>
            </a:r>
            <a:r>
              <a:rPr lang="ja-JP" altLang="en-US" sz="3200" dirty="0" smtClean="0"/>
              <a:t>。</a:t>
            </a:r>
            <a:r>
              <a:rPr lang="ja-JP" altLang="en-US" sz="3200" dirty="0" smtClean="0">
                <a:solidFill>
                  <a:srgbClr val="FF0000"/>
                </a:solidFill>
              </a:rPr>
              <a:t>ここまで</a:t>
            </a:r>
            <a:r>
              <a:rPr lang="en-US" altLang="ja-JP" sz="3200" dirty="0" smtClean="0">
                <a:solidFill>
                  <a:srgbClr val="FF0000"/>
                </a:solidFill>
              </a:rPr>
              <a:t>6/12</a:t>
            </a:r>
            <a:endParaRPr lang="ja-JP" altLang="en-US" sz="3200" dirty="0">
              <a:solidFill>
                <a:srgbClr val="FF0000"/>
              </a:solidFill>
            </a:endParaRPr>
          </a:p>
        </p:txBody>
      </p:sp>
    </p:spTree>
    <p:extLst>
      <p:ext uri="{BB962C8B-B14F-4D97-AF65-F5344CB8AC3E}">
        <p14:creationId xmlns:p14="http://schemas.microsoft.com/office/powerpoint/2010/main" val="39197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63035" y="248992"/>
            <a:ext cx="9183242" cy="652530"/>
          </a:xfrm>
        </p:spPr>
        <p:txBody>
          <a:bodyPr/>
          <a:lstStyle/>
          <a:p>
            <a:r>
              <a:rPr kumimoji="1" lang="ja-JP" altLang="en-US" dirty="0" smtClean="0"/>
              <a:t>新自由主義</a:t>
            </a:r>
            <a:endParaRPr kumimoji="1" lang="ja-JP" altLang="en-US"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72</a:t>
            </a:fld>
            <a:endParaRPr lang="en-US" dirty="0"/>
          </a:p>
        </p:txBody>
      </p:sp>
      <p:sp>
        <p:nvSpPr>
          <p:cNvPr id="4" name="正方形/長方形 3"/>
          <p:cNvSpPr/>
          <p:nvPr/>
        </p:nvSpPr>
        <p:spPr>
          <a:xfrm>
            <a:off x="243240" y="1159098"/>
            <a:ext cx="11502292" cy="4524315"/>
          </a:xfrm>
          <a:prstGeom prst="rect">
            <a:avLst/>
          </a:prstGeom>
        </p:spPr>
        <p:txBody>
          <a:bodyPr wrap="square">
            <a:spAutoFit/>
          </a:bodyPr>
          <a:lstStyle/>
          <a:p>
            <a:r>
              <a:rPr lang="ja-JP" altLang="en-US" sz="3200" dirty="0"/>
              <a:t>政治や経済の分野で「新しい自由主義」を意味する思想や概念</a:t>
            </a:r>
            <a:r>
              <a:rPr lang="ja-JP" altLang="en-US" sz="3200" dirty="0" smtClean="0"/>
              <a:t>。</a:t>
            </a:r>
            <a:endParaRPr lang="ja-JP" altLang="en-US" sz="3200" dirty="0"/>
          </a:p>
          <a:p>
            <a:r>
              <a:rPr lang="ja-JP" altLang="en-US" sz="3200" dirty="0"/>
              <a:t>「ニューリベラリズム」（英</a:t>
            </a:r>
            <a:r>
              <a:rPr lang="en-US" altLang="ja-JP" sz="3200" dirty="0"/>
              <a:t>: New Liberalism</a:t>
            </a:r>
            <a:r>
              <a:rPr lang="ja-JP" altLang="en-US" sz="3200" dirty="0"/>
              <a:t>）</a:t>
            </a:r>
            <a:r>
              <a:rPr lang="ja-JP" altLang="en-US" sz="3200" dirty="0" smtClean="0"/>
              <a:t>。</a:t>
            </a:r>
            <a:endParaRPr lang="en-US" altLang="ja-JP" sz="3200" dirty="0" smtClean="0"/>
          </a:p>
          <a:p>
            <a:r>
              <a:rPr lang="ja-JP" altLang="en-US" sz="3200" dirty="0" smtClean="0"/>
              <a:t>初期</a:t>
            </a:r>
            <a:r>
              <a:rPr lang="ja-JP" altLang="en-US" sz="3200" dirty="0"/>
              <a:t>の個人主義的で自由放任主義的な古典的自由主義に対して、より社会的公正を重視し、自由な個人や市場の実現のためには政府による介入も必要と考え、社会保障などを提唱</a:t>
            </a:r>
            <a:r>
              <a:rPr lang="ja-JP" altLang="en-US" sz="3200" dirty="0" smtClean="0"/>
              <a:t>する。</a:t>
            </a:r>
            <a:endParaRPr lang="ja-JP" altLang="en-US" sz="3200" dirty="0"/>
          </a:p>
          <a:p>
            <a:r>
              <a:rPr lang="en-US" altLang="ja-JP" sz="3200" dirty="0" smtClean="0"/>
              <a:t>1930</a:t>
            </a:r>
            <a:r>
              <a:rPr lang="ja-JP" altLang="en-US" sz="3200" dirty="0"/>
              <a:t>年以降、社会的市場経済に対して個人の自由や市場原理を再評価し、政府による個人や市場への介入は最低限とすべきと提唱する。</a:t>
            </a:r>
            <a:r>
              <a:rPr lang="en-US" altLang="ja-JP" sz="3200" dirty="0"/>
              <a:t>1970</a:t>
            </a:r>
            <a:r>
              <a:rPr lang="ja-JP" altLang="en-US" sz="3200" dirty="0"/>
              <a:t>年以降の日本では主にこの意味で使用される場合が多い</a:t>
            </a:r>
            <a:r>
              <a:rPr lang="ja-JP" altLang="en-US" sz="3200" dirty="0" smtClean="0"/>
              <a:t>。</a:t>
            </a:r>
            <a:endParaRPr lang="ja-JP" altLang="en-US" sz="3200" dirty="0"/>
          </a:p>
        </p:txBody>
      </p:sp>
    </p:spTree>
    <p:extLst>
      <p:ext uri="{BB962C8B-B14F-4D97-AF65-F5344CB8AC3E}">
        <p14:creationId xmlns:p14="http://schemas.microsoft.com/office/powerpoint/2010/main" val="223436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6D22F896-40B5-4ADD-8801-0D06FADFA095}" type="slidenum">
              <a:rPr lang="en-US" smtClean="0"/>
              <a:pPr/>
              <a:t>73</a:t>
            </a:fld>
            <a:endParaRPr lang="en-US" dirty="0"/>
          </a:p>
        </p:txBody>
      </p:sp>
      <p:sp>
        <p:nvSpPr>
          <p:cNvPr id="4" name="正方形/長方形 3"/>
          <p:cNvSpPr/>
          <p:nvPr/>
        </p:nvSpPr>
        <p:spPr>
          <a:xfrm>
            <a:off x="433588" y="368558"/>
            <a:ext cx="10977093" cy="6555641"/>
          </a:xfrm>
          <a:prstGeom prst="rect">
            <a:avLst/>
          </a:prstGeom>
        </p:spPr>
        <p:txBody>
          <a:bodyPr wrap="square">
            <a:spAutoFit/>
          </a:bodyPr>
          <a:lstStyle/>
          <a:p>
            <a:pPr algn="just"/>
            <a:r>
              <a:rPr lang="ja-JP" altLang="en-US" sz="2800" dirty="0" smtClean="0"/>
              <a:t>アメリカ</a:t>
            </a:r>
            <a:r>
              <a:rPr lang="en-US" altLang="ja-JP" sz="2800" dirty="0" smtClean="0"/>
              <a:t>1970</a:t>
            </a:r>
            <a:r>
              <a:rPr lang="ja-JP" altLang="en-US" sz="2800" dirty="0"/>
              <a:t>年代のスタグフレーションを契機</a:t>
            </a:r>
            <a:r>
              <a:rPr lang="ja-JP" altLang="en-US" sz="2800" dirty="0" smtClean="0"/>
              <a:t>に、物価</a:t>
            </a:r>
            <a:r>
              <a:rPr lang="ja-JP" altLang="en-US" sz="2800" dirty="0"/>
              <a:t>上昇を抑える金融経済政策の重視が世界規模で起き、レーガノミックスに代表されるような市場原理主義への回帰が起きた</a:t>
            </a:r>
            <a:r>
              <a:rPr lang="ja-JP" altLang="en-US" sz="2800" dirty="0" smtClean="0"/>
              <a:t>。</a:t>
            </a:r>
            <a:endParaRPr lang="en-US" altLang="ja-JP" sz="2800" dirty="0" smtClean="0"/>
          </a:p>
          <a:p>
            <a:pPr algn="just"/>
            <a:endParaRPr lang="en-US" altLang="ja-JP" sz="2800" dirty="0"/>
          </a:p>
          <a:p>
            <a:pPr algn="just"/>
            <a:r>
              <a:rPr lang="ja-JP" altLang="en-US" sz="2800" dirty="0" smtClean="0"/>
              <a:t>自己</a:t>
            </a:r>
            <a:r>
              <a:rPr lang="ja-JP" altLang="en-US" sz="2800" dirty="0"/>
              <a:t>責任を基本に小さな政府を推進し、均衡財政、福祉・公共サービスなどの縮小、公営事業の民営化、グローバル化を前提とした経済政策、規制緩和による競争促進、労働者保護廃止などの経済政策の体系</a:t>
            </a:r>
            <a:r>
              <a:rPr lang="ja-JP" altLang="en-US" sz="2800" dirty="0" smtClean="0"/>
              <a:t>。</a:t>
            </a:r>
            <a:endParaRPr lang="en-US" altLang="ja-JP" sz="2800" dirty="0" smtClean="0"/>
          </a:p>
          <a:p>
            <a:pPr algn="just"/>
            <a:endParaRPr lang="en-US" altLang="ja-JP" sz="2800" dirty="0"/>
          </a:p>
          <a:p>
            <a:pPr algn="just"/>
            <a:r>
              <a:rPr lang="ja-JP" altLang="en-US" sz="2800" dirty="0" smtClean="0"/>
              <a:t>競争</a:t>
            </a:r>
            <a:r>
              <a:rPr lang="ja-JP" altLang="en-US" sz="2800" dirty="0"/>
              <a:t>志向を正統化するための市場原理主義からなる、資本主義経済体制をいう</a:t>
            </a:r>
            <a:r>
              <a:rPr lang="ja-JP" altLang="en-US" sz="2800" dirty="0" smtClean="0"/>
              <a:t>。</a:t>
            </a:r>
            <a:endParaRPr lang="en-US" altLang="ja-JP" sz="2800" dirty="0" smtClean="0"/>
          </a:p>
          <a:p>
            <a:pPr algn="just"/>
            <a:endParaRPr lang="en-US" altLang="ja-JP" sz="2800" dirty="0"/>
          </a:p>
          <a:p>
            <a:pPr algn="just"/>
            <a:r>
              <a:rPr lang="ja-JP" altLang="en-US" sz="2800" dirty="0" smtClean="0"/>
              <a:t>新自由</a:t>
            </a:r>
            <a:r>
              <a:rPr lang="ja-JP" altLang="en-US" sz="2800" dirty="0"/>
              <a:t>主義を信奉した主な学者・評論家・エコノミストにはミルトン・フリードマン、フリードリヒ・ハイエクなどがいる。また新自由主義に基づく諸政策を実行した主な政治家にはロナルド・レーガン、マーガレット・サッチャー、中曽根康弘、小泉純一郎などがいる。</a:t>
            </a:r>
          </a:p>
        </p:txBody>
      </p:sp>
    </p:spTree>
    <p:extLst>
      <p:ext uri="{BB962C8B-B14F-4D97-AF65-F5344CB8AC3E}">
        <p14:creationId xmlns:p14="http://schemas.microsoft.com/office/powerpoint/2010/main" val="36404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647" y="221974"/>
            <a:ext cx="10353761" cy="612913"/>
          </a:xfrm>
        </p:spPr>
        <p:txBody>
          <a:bodyPr/>
          <a:lstStyle/>
          <a:p>
            <a:r>
              <a:rPr kumimoji="1" lang="ja-JP" altLang="en-US" dirty="0"/>
              <a:t>財政民主主義</a:t>
            </a:r>
          </a:p>
        </p:txBody>
      </p:sp>
      <p:sp>
        <p:nvSpPr>
          <p:cNvPr id="3" name="スライド番号プレースホルダー 2"/>
          <p:cNvSpPr>
            <a:spLocks noGrp="1"/>
          </p:cNvSpPr>
          <p:nvPr>
            <p:ph type="sldNum" sz="quarter" idx="12"/>
          </p:nvPr>
        </p:nvSpPr>
        <p:spPr/>
        <p:txBody>
          <a:bodyPr/>
          <a:lstStyle/>
          <a:p>
            <a:fld id="{6D22F896-40B5-4ADD-8801-0D06FADFA095}" type="slidenum">
              <a:rPr lang="en-US" smtClean="0"/>
              <a:pPr/>
              <a:t>74</a:t>
            </a:fld>
            <a:endParaRPr lang="en-US" dirty="0"/>
          </a:p>
        </p:txBody>
      </p:sp>
      <p:sp>
        <p:nvSpPr>
          <p:cNvPr id="4" name="正方形/長方形 3"/>
          <p:cNvSpPr/>
          <p:nvPr/>
        </p:nvSpPr>
        <p:spPr>
          <a:xfrm>
            <a:off x="513521" y="884583"/>
            <a:ext cx="11403495" cy="4031873"/>
          </a:xfrm>
          <a:prstGeom prst="rect">
            <a:avLst/>
          </a:prstGeom>
        </p:spPr>
        <p:txBody>
          <a:bodyPr wrap="square">
            <a:spAutoFit/>
          </a:bodyPr>
          <a:lstStyle/>
          <a:p>
            <a:pPr marL="457200" indent="-457200">
              <a:buFont typeface="Arial" panose="020B0604020202020204" pitchFamily="34" charset="0"/>
              <a:buChar char="•"/>
            </a:pPr>
            <a:r>
              <a:rPr lang="ja-JP" altLang="en-US" sz="3200" dirty="0"/>
              <a:t>本質的には資本主義の権力的な財政活動と私有財産制との矛盾を調整するために、</a:t>
            </a:r>
            <a:endParaRPr lang="en-US" altLang="ja-JP" sz="3200" dirty="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ja-JP" altLang="en-US" sz="3200" dirty="0"/>
              <a:t>租税の賦課徴収は国民の代表である議会の承諾を要件とし、租税を使って行われる財政支出についても国会の承諾を求める。</a:t>
            </a:r>
            <a:endParaRPr lang="en-US" altLang="ja-JP" sz="3200" dirty="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ja-JP" altLang="en-US" sz="3200" dirty="0"/>
              <a:t>→市民革命と財政民主主義</a:t>
            </a:r>
          </a:p>
        </p:txBody>
      </p:sp>
    </p:spTree>
    <p:extLst>
      <p:ext uri="{BB962C8B-B14F-4D97-AF65-F5344CB8AC3E}">
        <p14:creationId xmlns:p14="http://schemas.microsoft.com/office/powerpoint/2010/main" val="358983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26778" y="251793"/>
            <a:ext cx="10353761" cy="642729"/>
          </a:xfrm>
        </p:spPr>
        <p:txBody>
          <a:bodyPr>
            <a:normAutofit/>
          </a:bodyPr>
          <a:lstStyle/>
          <a:p>
            <a:r>
              <a:rPr lang="ja-JP" altLang="en-US" dirty="0"/>
              <a:t>財政民主主義の</a:t>
            </a:r>
            <a:r>
              <a:rPr lang="en-US" altLang="ja-JP" dirty="0"/>
              <a:t>4</a:t>
            </a:r>
            <a:r>
              <a:rPr lang="ja-JP" altLang="en-US" dirty="0"/>
              <a:t>原則</a:t>
            </a:r>
            <a:endParaRPr kumimoji="1" lang="ja-JP" altLang="en-US"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75</a:t>
            </a:fld>
            <a:endParaRPr lang="en-US" dirty="0"/>
          </a:p>
        </p:txBody>
      </p:sp>
      <p:sp>
        <p:nvSpPr>
          <p:cNvPr id="4" name="正方形/長方形 3"/>
          <p:cNvSpPr/>
          <p:nvPr/>
        </p:nvSpPr>
        <p:spPr>
          <a:xfrm>
            <a:off x="426778" y="1049079"/>
            <a:ext cx="11341152" cy="5016758"/>
          </a:xfrm>
          <a:prstGeom prst="rect">
            <a:avLst/>
          </a:prstGeom>
        </p:spPr>
        <p:txBody>
          <a:bodyPr wrap="square">
            <a:spAutoFit/>
          </a:bodyPr>
          <a:lstStyle/>
          <a:p>
            <a:pPr algn="just"/>
            <a:r>
              <a:rPr lang="en-US" altLang="ja-JP" sz="3200" dirty="0"/>
              <a:t>1.</a:t>
            </a:r>
            <a:r>
              <a:rPr lang="ja-JP" altLang="en-US" sz="3200" dirty="0"/>
              <a:t>歳入･租税法定の原則：　議会の承認が必要</a:t>
            </a:r>
          </a:p>
          <a:p>
            <a:pPr algn="just"/>
            <a:endParaRPr lang="ja-JP" altLang="en-US" sz="3200" dirty="0"/>
          </a:p>
          <a:p>
            <a:pPr algn="just"/>
            <a:r>
              <a:rPr lang="en-US" altLang="ja-JP" sz="3200" dirty="0"/>
              <a:t>2.</a:t>
            </a:r>
            <a:r>
              <a:rPr lang="ja-JP" altLang="en-US" sz="3200" dirty="0"/>
              <a:t>予算承認の原則：　歳入歳出は予算として国会に提出し、議会の審議･承認を受けることを必要とする。</a:t>
            </a:r>
          </a:p>
          <a:p>
            <a:pPr algn="just"/>
            <a:endParaRPr lang="ja-JP" altLang="en-US" sz="3200" dirty="0"/>
          </a:p>
          <a:p>
            <a:pPr algn="just"/>
            <a:r>
              <a:rPr lang="en-US" altLang="ja-JP" sz="3200" dirty="0"/>
              <a:t>3.</a:t>
            </a:r>
            <a:r>
              <a:rPr lang="ja-JP" altLang="en-US" sz="3200" dirty="0"/>
              <a:t>決算審議･予算執行監督の原則：　議会は決算を審議し、政府の予算執行を監督する。</a:t>
            </a:r>
          </a:p>
          <a:p>
            <a:pPr algn="just"/>
            <a:endParaRPr lang="ja-JP" altLang="en-US" sz="3200" dirty="0"/>
          </a:p>
          <a:p>
            <a:pPr algn="just"/>
            <a:r>
              <a:rPr lang="en-US" altLang="ja-JP" sz="3200" dirty="0"/>
              <a:t>4.</a:t>
            </a:r>
            <a:r>
              <a:rPr lang="ja-JP" altLang="en-US" sz="3200" dirty="0"/>
              <a:t>下院優先の原則：議会が二院制の場合には、国民に近い下院に予算審議上の優先権をもたせる </a:t>
            </a:r>
          </a:p>
        </p:txBody>
      </p:sp>
    </p:spTree>
    <p:extLst>
      <p:ext uri="{BB962C8B-B14F-4D97-AF65-F5344CB8AC3E}">
        <p14:creationId xmlns:p14="http://schemas.microsoft.com/office/powerpoint/2010/main" val="12106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noChangeArrowheads="1"/>
          </p:cNvSpPr>
          <p:nvPr>
            <p:ph type="title" idx="4294967295"/>
          </p:nvPr>
        </p:nvSpPr>
        <p:spPr>
          <a:xfrm>
            <a:off x="1774825" y="117475"/>
            <a:ext cx="8229600" cy="633413"/>
          </a:xfrm>
          <a:ln/>
        </p:spPr>
        <p:txBody>
          <a:bodyPr>
            <a:normAutofit fontScale="90000"/>
          </a:bodyPr>
          <a:lstStyle/>
          <a:p>
            <a:r>
              <a:rPr lang="zh-CN" altLang="ja-JP" sz="4000" dirty="0">
                <a:solidFill>
                  <a:srgbClr val="FFC000"/>
                </a:solidFill>
                <a:latin typeface="ＭＳ ゴシック" panose="020B0609070205080204" pitchFamily="49" charset="-128"/>
                <a:ea typeface="ＭＳ ゴシック" panose="020B0609070205080204" pitchFamily="49" charset="-128"/>
              </a:rPr>
              <a:t>ポスト新自由主義の経済秩序は？</a:t>
            </a:r>
          </a:p>
        </p:txBody>
      </p:sp>
      <p:sp>
        <p:nvSpPr>
          <p:cNvPr id="38915" name="縦書きテキスト プレースホルダー 2"/>
          <p:cNvSpPr>
            <a:spLocks noGrp="1" noChangeArrowheads="1"/>
          </p:cNvSpPr>
          <p:nvPr>
            <p:ph type="body" idx="4294967295"/>
          </p:nvPr>
        </p:nvSpPr>
        <p:spPr bwMode="auto">
          <a:xfrm>
            <a:off x="355600" y="908050"/>
            <a:ext cx="11493500" cy="6121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lgn="just"/>
            <a:r>
              <a:rPr lang="ja-JP" altLang="en-US" sz="3900" dirty="0"/>
              <a:t>資本主義の分析ツールとしての</a:t>
            </a:r>
            <a:r>
              <a:rPr lang="en-US" altLang="ja-JP" sz="3900" dirty="0"/>
              <a:t>『</a:t>
            </a:r>
            <a:r>
              <a:rPr lang="ja-JP" altLang="en-US" sz="3900" dirty="0"/>
              <a:t>資本論</a:t>
            </a:r>
            <a:r>
              <a:rPr lang="en-US" altLang="ja-JP" sz="3900" dirty="0"/>
              <a:t>』</a:t>
            </a:r>
            <a:r>
              <a:rPr lang="ja-JP" altLang="en-US" sz="3900" dirty="0"/>
              <a:t>を再評価</a:t>
            </a:r>
            <a:endParaRPr lang="en-US" altLang="ja-JP" sz="3900" dirty="0"/>
          </a:p>
          <a:p>
            <a:pPr algn="just"/>
            <a:r>
              <a:rPr lang="en-US" altLang="ja-JP" sz="3900" dirty="0"/>
              <a:t>K.</a:t>
            </a:r>
            <a:r>
              <a:rPr lang="ja-JP" altLang="en-US" sz="3900" dirty="0"/>
              <a:t>マルクスの資本論は</a:t>
            </a:r>
            <a:r>
              <a:rPr lang="en-US" altLang="ja-JP" sz="3900" dirty="0"/>
              <a:t>40</a:t>
            </a:r>
            <a:r>
              <a:rPr lang="ja-JP" altLang="en-US" sz="3900" dirty="0"/>
              <a:t>年間図書館で休眠</a:t>
            </a:r>
            <a:endParaRPr lang="en-US" altLang="ja-JP" sz="3900" dirty="0"/>
          </a:p>
          <a:p>
            <a:pPr algn="just"/>
            <a:r>
              <a:rPr lang="ja-JP" altLang="en-US" sz="3900" dirty="0">
                <a:solidFill>
                  <a:srgbClr val="FFC000"/>
                </a:solidFill>
              </a:rPr>
              <a:t>資源の行き詰まり</a:t>
            </a:r>
            <a:r>
              <a:rPr lang="ja-JP" altLang="en-US" sz="3900" dirty="0"/>
              <a:t>、</a:t>
            </a:r>
            <a:r>
              <a:rPr lang="ja-JP" altLang="en-US" sz="3900" dirty="0">
                <a:solidFill>
                  <a:srgbClr val="FFC000"/>
                </a:solidFill>
              </a:rPr>
              <a:t>地球環境の崩壊</a:t>
            </a:r>
            <a:r>
              <a:rPr lang="ja-JP" altLang="en-US" sz="3900" dirty="0"/>
              <a:t>、</a:t>
            </a:r>
            <a:r>
              <a:rPr lang="ja-JP" altLang="en-US" sz="3900" dirty="0">
                <a:solidFill>
                  <a:srgbClr val="FFC000"/>
                </a:solidFill>
              </a:rPr>
              <a:t>格差（貧困）社会</a:t>
            </a:r>
            <a:r>
              <a:rPr lang="ja-JP" altLang="en-US" sz="3900" dirty="0"/>
              <a:t>、</a:t>
            </a:r>
            <a:r>
              <a:rPr lang="ja-JP" altLang="en-US" sz="3900" dirty="0">
                <a:solidFill>
                  <a:srgbClr val="FFC000"/>
                </a:solidFill>
              </a:rPr>
              <a:t>動乱（テロ・戦争）社会</a:t>
            </a:r>
            <a:r>
              <a:rPr lang="ja-JP" altLang="en-US" sz="3900" dirty="0"/>
              <a:t>に対し、有効なガイドラインが必要。</a:t>
            </a:r>
            <a:endParaRPr lang="en-US" altLang="ja-JP" sz="3900" dirty="0"/>
          </a:p>
          <a:p>
            <a:pPr algn="just"/>
            <a:r>
              <a:rPr lang="ja-JP" altLang="en-US" sz="3900" dirty="0"/>
              <a:t>だからと言って資本主義国家の転覆、労働者の国家管理＝社会主義政府ということにはならない。</a:t>
            </a:r>
            <a:endParaRPr lang="en-US" altLang="ja-JP" sz="3900" dirty="0"/>
          </a:p>
          <a:p>
            <a:pPr algn="just"/>
            <a:r>
              <a:rPr lang="ja-JP" altLang="en-US" sz="3900" dirty="0"/>
              <a:t>なぜなら、いったん国家権力を掌握（独占）すると、腐敗や非効率がはびこり、</a:t>
            </a:r>
            <a:endParaRPr lang="en-US" altLang="ja-JP" sz="3900" dirty="0"/>
          </a:p>
          <a:p>
            <a:pPr algn="just"/>
            <a:r>
              <a:rPr lang="ja-JP" altLang="en-US" sz="3900" dirty="0"/>
              <a:t>人々を解放するための社会が、抑圧機関なってしまう。</a:t>
            </a:r>
            <a:endParaRPr lang="en-US" altLang="ja-JP" sz="3900" dirty="0"/>
          </a:p>
        </p:txBody>
      </p:sp>
      <p:sp>
        <p:nvSpPr>
          <p:cNvPr id="38916" name="スライド番号プレースホルダー 3"/>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CEF087-FD59-458C-86D4-3DD57245BE78}" type="slidenum">
              <a:rPr lang="ja-JP" altLang="en-US"/>
              <a:pPr/>
              <a:t>76</a:t>
            </a:fld>
            <a:endParaRPr lang="ja-JP" altLang="en-US"/>
          </a:p>
        </p:txBody>
      </p:sp>
    </p:spTree>
    <p:extLst>
      <p:ext uri="{BB962C8B-B14F-4D97-AF65-F5344CB8AC3E}">
        <p14:creationId xmlns:p14="http://schemas.microsoft.com/office/powerpoint/2010/main" val="900164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p:cBhvr>
                                        <p:cTn id="17" dur="500"/>
                                        <p:tgtEl>
                                          <p:spTgt spid="3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p:cBhvr>
                                        <p:cTn id="22" dur="500"/>
                                        <p:tgtEl>
                                          <p:spTgt spid="38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p:cBhvr>
                                        <p:cTn id="27" dur="500"/>
                                        <p:tgtEl>
                                          <p:spTgt spid="389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p:cBhvr>
                                        <p:cTn id="3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9296" y="245855"/>
            <a:ext cx="10515600" cy="479701"/>
          </a:xfrm>
        </p:spPr>
        <p:txBody>
          <a:bodyPr>
            <a:normAutofit fontScale="90000"/>
          </a:bodyPr>
          <a:lstStyle/>
          <a:p>
            <a:r>
              <a:rPr kumimoji="1" lang="ja-JP" altLang="en-US" dirty="0"/>
              <a:t>新しい経済学の構想　「ロビンソンクルーソーの経済学｝</a:t>
            </a:r>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77</a:t>
            </a:fld>
            <a:endParaRPr lang="ja-JP" altLang="en-US" sz="1800">
              <a:solidFill>
                <a:schemeClr val="tx1"/>
              </a:solidFill>
            </a:endParaRPr>
          </a:p>
        </p:txBody>
      </p:sp>
      <p:sp>
        <p:nvSpPr>
          <p:cNvPr id="4" name="正方形/長方形 3"/>
          <p:cNvSpPr/>
          <p:nvPr/>
        </p:nvSpPr>
        <p:spPr>
          <a:xfrm>
            <a:off x="367748" y="1231558"/>
            <a:ext cx="11390243" cy="3539430"/>
          </a:xfrm>
          <a:prstGeom prst="rect">
            <a:avLst/>
          </a:prstGeom>
        </p:spPr>
        <p:txBody>
          <a:bodyPr wrap="square">
            <a:spAutoFit/>
          </a:bodyPr>
          <a:lstStyle/>
          <a:p>
            <a:pPr marL="457200" indent="-457200">
              <a:buFont typeface="Arial" panose="020B0604020202020204" pitchFamily="34" charset="0"/>
              <a:buChar char="•"/>
            </a:pPr>
            <a:r>
              <a:rPr lang="ja-JP" altLang="en-US" sz="3200" dirty="0"/>
              <a:t>市場原理で動く経済経営系のシステムに「自給自足原理」を</a:t>
            </a:r>
            <a:r>
              <a:rPr lang="en-US" altLang="ja-JP" sz="3200" dirty="0"/>
              <a:t>30</a:t>
            </a:r>
            <a:r>
              <a:rPr lang="ja-JP" altLang="en-US" sz="3200" dirty="0"/>
              <a:t>％を目途に取り入れる。</a:t>
            </a:r>
            <a:endParaRPr lang="en-US" altLang="ja-JP" sz="3200" dirty="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ja-JP" altLang="en-US" sz="3200" dirty="0"/>
              <a:t>市場原理セクターと自給自足セクターの組み合わせを考案する。</a:t>
            </a:r>
            <a:endParaRPr lang="en-US" altLang="ja-JP" sz="3200" dirty="0"/>
          </a:p>
          <a:p>
            <a:pPr marL="457200" indent="-457200">
              <a:buFont typeface="Arial" panose="020B0604020202020204" pitchFamily="34" charset="0"/>
              <a:buChar char="•"/>
            </a:pPr>
            <a:endParaRPr lang="en-US" altLang="ja-JP" sz="3200" dirty="0"/>
          </a:p>
          <a:p>
            <a:pPr marL="457200" indent="-457200">
              <a:buFont typeface="Arial" panose="020B0604020202020204" pitchFamily="34" charset="0"/>
              <a:buChar char="•"/>
            </a:pPr>
            <a:r>
              <a:rPr lang="ja-JP" altLang="en-US" sz="3200" dirty="0"/>
              <a:t>まずエネルギーの自給自足を目指す→再生可能エネルギーを自給自足する。</a:t>
            </a:r>
            <a:endParaRPr lang="ja-JP" altLang="en-US" dirty="0"/>
          </a:p>
        </p:txBody>
      </p:sp>
    </p:spTree>
    <p:extLst>
      <p:ext uri="{BB962C8B-B14F-4D97-AF65-F5344CB8AC3E}">
        <p14:creationId xmlns:p14="http://schemas.microsoft.com/office/powerpoint/2010/main" val="139231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78</a:t>
            </a:fld>
            <a:endParaRPr lang="ja-JP" altLang="en-US" sz="1800">
              <a:solidFill>
                <a:schemeClr val="tx1"/>
              </a:solidFill>
            </a:endParaRPr>
          </a:p>
        </p:txBody>
      </p:sp>
      <p:sp>
        <p:nvSpPr>
          <p:cNvPr id="4" name="正方形/長方形 3"/>
          <p:cNvSpPr/>
          <p:nvPr/>
        </p:nvSpPr>
        <p:spPr>
          <a:xfrm>
            <a:off x="646043" y="663401"/>
            <a:ext cx="10774018" cy="3847207"/>
          </a:xfrm>
          <a:prstGeom prst="rect">
            <a:avLst/>
          </a:prstGeom>
        </p:spPr>
        <p:txBody>
          <a:bodyPr wrap="square">
            <a:spAutoFit/>
          </a:bodyPr>
          <a:lstStyle/>
          <a:p>
            <a:pPr marL="457200" indent="-457200" algn="just">
              <a:buFont typeface="Arial" panose="020B0604020202020204" pitchFamily="34" charset="0"/>
              <a:buChar char="•"/>
            </a:pPr>
            <a:r>
              <a:rPr lang="ja-JP" altLang="en-US" sz="3200" dirty="0"/>
              <a:t>税収（公債）→予算→支出→経済の拡大→税収→　市場原理方式を３０％公共サービスの自給自足に切り替える。</a:t>
            </a:r>
            <a:endParaRPr lang="en-US" altLang="ja-JP" sz="3200" dirty="0"/>
          </a:p>
          <a:p>
            <a:pPr marL="457200" indent="-457200" algn="just">
              <a:buFont typeface="Arial" panose="020B0604020202020204" pitchFamily="34" charset="0"/>
              <a:buChar char="•"/>
            </a:pPr>
            <a:endParaRPr lang="ja-JP" altLang="en-US" sz="3200" dirty="0"/>
          </a:p>
          <a:p>
            <a:pPr marL="457200" indent="-457200" algn="just">
              <a:buFont typeface="Arial" panose="020B0604020202020204" pitchFamily="34" charset="0"/>
              <a:buChar char="•"/>
            </a:pPr>
            <a:r>
              <a:rPr lang="ja-JP" altLang="en-US" sz="3200" dirty="0"/>
              <a:t>公共サービスの主体を、非営利の</a:t>
            </a:r>
            <a:r>
              <a:rPr lang="en-US" altLang="ja-JP" sz="3200" dirty="0"/>
              <a:t>NGO</a:t>
            </a:r>
            <a:r>
              <a:rPr lang="ja-JP" altLang="en-US" sz="3200" dirty="0" err="1"/>
              <a:t>、</a:t>
            </a:r>
            <a:r>
              <a:rPr lang="ja-JP" altLang="en-US" sz="3200" dirty="0"/>
              <a:t>住民組織、企業の社会貢献などに切り替える。</a:t>
            </a:r>
            <a:endParaRPr lang="en-US" altLang="ja-JP" sz="3200" dirty="0"/>
          </a:p>
          <a:p>
            <a:pPr marL="457200" indent="-457200" algn="just">
              <a:buFont typeface="Arial" panose="020B0604020202020204" pitchFamily="34" charset="0"/>
              <a:buChar char="•"/>
            </a:pPr>
            <a:endParaRPr lang="ja-JP" altLang="en-US" sz="3200" dirty="0"/>
          </a:p>
          <a:p>
            <a:pPr marL="457200" indent="-457200" algn="just">
              <a:buFont typeface="Arial" panose="020B0604020202020204" pitchFamily="34" charset="0"/>
              <a:buChar char="•"/>
            </a:pPr>
            <a:r>
              <a:rPr lang="ja-JP" altLang="en-US" sz="3200" dirty="0"/>
              <a:t>これら</a:t>
            </a:r>
            <a:r>
              <a:rPr lang="en-US" altLang="ja-JP" sz="3200" dirty="0"/>
              <a:t>DIY</a:t>
            </a:r>
            <a:r>
              <a:rPr lang="ja-JP" altLang="en-US" sz="3200" dirty="0"/>
              <a:t>セクターに国家（地方自治体）が財政支援する。</a:t>
            </a:r>
            <a:r>
              <a:rPr lang="ja-JP" altLang="en-US" sz="2000" dirty="0">
                <a:solidFill>
                  <a:srgbClr val="FF0000"/>
                </a:solidFill>
              </a:rPr>
              <a:t>今日はここまで</a:t>
            </a:r>
            <a:r>
              <a:rPr lang="en-US" altLang="ja-JP" sz="2000" dirty="0">
                <a:solidFill>
                  <a:srgbClr val="FF0000"/>
                </a:solidFill>
              </a:rPr>
              <a:t>2017.5.31</a:t>
            </a:r>
            <a:endParaRPr lang="ja-JP" altLang="en-US" sz="2000" dirty="0">
              <a:solidFill>
                <a:srgbClr val="FF0000"/>
              </a:solidFill>
            </a:endParaRPr>
          </a:p>
        </p:txBody>
      </p:sp>
    </p:spTree>
    <p:extLst>
      <p:ext uri="{BB962C8B-B14F-4D97-AF65-F5344CB8AC3E}">
        <p14:creationId xmlns:p14="http://schemas.microsoft.com/office/powerpoint/2010/main" val="33961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noChangeArrowheads="1"/>
          </p:cNvSpPr>
          <p:nvPr>
            <p:ph type="title" idx="4294967295"/>
          </p:nvPr>
        </p:nvSpPr>
        <p:spPr>
          <a:xfrm>
            <a:off x="588341" y="244821"/>
            <a:ext cx="11219346" cy="987631"/>
          </a:xfrm>
          <a:ln/>
        </p:spPr>
        <p:txBody>
          <a:bodyPr>
            <a:noAutofit/>
          </a:bodyPr>
          <a:lstStyle/>
          <a:p>
            <a:pPr algn="l"/>
            <a:r>
              <a:rPr lang="ja-JP" altLang="en-US" sz="3600" b="0" dirty="0">
                <a:latin typeface="ＭＳ Ｐゴシック" panose="020B0600070205080204" pitchFamily="50" charset="-128"/>
                <a:ea typeface="ＭＳ Ｐゴシック" panose="020B0600070205080204" pitchFamily="50" charset="-128"/>
              </a:rPr>
              <a:t>第</a:t>
            </a:r>
            <a:r>
              <a:rPr lang="en-US" altLang="ja-JP" sz="3600" b="0" dirty="0">
                <a:latin typeface="ＭＳ Ｐゴシック" panose="020B0600070205080204" pitchFamily="50" charset="-128"/>
                <a:ea typeface="ＭＳ Ｐゴシック" panose="020B0600070205080204" pitchFamily="50" charset="-128"/>
              </a:rPr>
              <a:t>3</a:t>
            </a:r>
            <a:r>
              <a:rPr lang="ja-JP" altLang="en-US" sz="3600" b="0" dirty="0">
                <a:latin typeface="ＭＳ Ｐゴシック" panose="020B0600070205080204" pitchFamily="50" charset="-128"/>
                <a:ea typeface="ＭＳ Ｐゴシック" panose="020B0600070205080204" pitchFamily="50" charset="-128"/>
              </a:rPr>
              <a:t>章　</a:t>
            </a:r>
            <a:r>
              <a:rPr lang="zh-CN" altLang="ja-JP" sz="3600" b="0" dirty="0">
                <a:solidFill>
                  <a:srgbClr val="FFC000"/>
                </a:solidFill>
                <a:latin typeface="ＭＳ Ｐゴシック" panose="020B0600070205080204" pitchFamily="50" charset="-128"/>
                <a:ea typeface="ＭＳ Ｐゴシック" panose="020B0600070205080204" pitchFamily="50" charset="-128"/>
              </a:rPr>
              <a:t>タックス・ヘイブン</a:t>
            </a:r>
            <a:r>
              <a:rPr lang="zh-CN" altLang="ja-JP" sz="3600" b="0" dirty="0">
                <a:latin typeface="ＭＳ Ｐゴシック" panose="020B0600070205080204" pitchFamily="50" charset="-128"/>
                <a:ea typeface="ＭＳ Ｐゴシック" panose="020B0600070205080204" pitchFamily="50" charset="-128"/>
              </a:rPr>
              <a:t>を考える</a:t>
            </a:r>
          </a:p>
        </p:txBody>
      </p:sp>
      <p:sp>
        <p:nvSpPr>
          <p:cNvPr id="18435" name="コンテンツ プレースホルダー 2"/>
          <p:cNvSpPr>
            <a:spLocks noGrp="1" noChangeArrowheads="1"/>
          </p:cNvSpPr>
          <p:nvPr>
            <p:ph idx="4294967295"/>
          </p:nvPr>
        </p:nvSpPr>
        <p:spPr bwMode="auto">
          <a:xfrm>
            <a:off x="469900" y="1638300"/>
            <a:ext cx="11595100" cy="5083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ja-JP" sz="4000" dirty="0">
                <a:solidFill>
                  <a:srgbClr val="FFC000"/>
                </a:solidFill>
              </a:rPr>
              <a:t>TAX HAVEN</a:t>
            </a:r>
            <a:r>
              <a:rPr lang="en-US" altLang="ja-JP" sz="4000" dirty="0"/>
              <a:t>=</a:t>
            </a:r>
            <a:r>
              <a:rPr lang="ja-JP" altLang="en-US" sz="4000" dirty="0"/>
              <a:t>租税回避地＝一定の税金が著しく軽減、ないしは完全に免除される国や地域の。</a:t>
            </a:r>
            <a:endParaRPr lang="en-US" altLang="ja-JP" sz="4000" dirty="0"/>
          </a:p>
          <a:p>
            <a:r>
              <a:rPr lang="ja-JP" altLang="en-US" sz="4000" dirty="0"/>
              <a:t>小さな島国など産業が発達しない国が、国際物流の拠点となることを促進するために作った制度。</a:t>
            </a:r>
            <a:endParaRPr lang="en-US" altLang="ja-JP" sz="4000" dirty="0"/>
          </a:p>
          <a:p>
            <a:r>
              <a:rPr lang="ja-JP" altLang="en-US" sz="4000" dirty="0"/>
              <a:t>外国資本企業がタックスヘイブンに法人税がかからない会社を設立し、本国の税金を免れる。</a:t>
            </a:r>
          </a:p>
        </p:txBody>
      </p:sp>
      <p:sp>
        <p:nvSpPr>
          <p:cNvPr id="18436" name="スライド番号プレースホルダー 3"/>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4167B6-7D52-43AC-AD9E-6489BEDA0D5B}" type="slidenum">
              <a:rPr lang="ja-JP" altLang="en-US"/>
              <a:pPr/>
              <a:t>79</a:t>
            </a:fld>
            <a:endParaRPr lang="ja-JP" altLang="en-US"/>
          </a:p>
        </p:txBody>
      </p:sp>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79</a:t>
            </a:fld>
            <a:endParaRPr lang="ja-JP" altLang="en-US" sz="1800">
              <a:solidFill>
                <a:schemeClr val="tx1"/>
              </a:solidFill>
            </a:endParaRPr>
          </a:p>
        </p:txBody>
      </p:sp>
    </p:spTree>
    <p:extLst>
      <p:ext uri="{BB962C8B-B14F-4D97-AF65-F5344CB8AC3E}">
        <p14:creationId xmlns:p14="http://schemas.microsoft.com/office/powerpoint/2010/main" val="3726352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p:cBhvr>
                                        <p:cTn id="17"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86574" y="230659"/>
            <a:ext cx="10353761" cy="675503"/>
          </a:xfrm>
        </p:spPr>
        <p:txBody>
          <a:bodyPr/>
          <a:lstStyle/>
          <a:p>
            <a:r>
              <a:rPr kumimoji="1" lang="ja-JP" altLang="en-US" dirty="0" smtClean="0"/>
              <a:t>もう一つ</a:t>
            </a:r>
            <a:endParaRPr kumimoji="1" lang="ja-JP" altLang="en-US"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8</a:t>
            </a:fld>
            <a:endParaRPr lang="en-US" dirty="0"/>
          </a:p>
        </p:txBody>
      </p:sp>
      <p:sp>
        <p:nvSpPr>
          <p:cNvPr id="4" name="正方形/長方形 3"/>
          <p:cNvSpPr/>
          <p:nvPr/>
        </p:nvSpPr>
        <p:spPr>
          <a:xfrm>
            <a:off x="619825" y="1176637"/>
            <a:ext cx="11176759" cy="5786199"/>
          </a:xfrm>
          <a:prstGeom prst="rect">
            <a:avLst/>
          </a:prstGeom>
        </p:spPr>
        <p:txBody>
          <a:bodyPr wrap="square">
            <a:spAutoFit/>
          </a:bodyPr>
          <a:lstStyle/>
          <a:p>
            <a:r>
              <a:rPr lang="ja-JP" altLang="en-US" sz="3200" dirty="0" smtClean="0"/>
              <a:t>国の予算に</a:t>
            </a:r>
            <a:r>
              <a:rPr lang="ja-JP" altLang="en-US" sz="3200" dirty="0" smtClean="0">
                <a:solidFill>
                  <a:srgbClr val="FFC000"/>
                </a:solidFill>
              </a:rPr>
              <a:t>官房機密費</a:t>
            </a:r>
            <a:r>
              <a:rPr lang="ja-JP" altLang="en-US" sz="3200" dirty="0" smtClean="0"/>
              <a:t>（報償費）という、使い道や数字を公表しなくてよい数百億円の項目があり、</a:t>
            </a:r>
            <a:endParaRPr lang="en-US" altLang="ja-JP" sz="3200" dirty="0" smtClean="0"/>
          </a:p>
          <a:p>
            <a:r>
              <a:rPr lang="ja-JP" altLang="en-US" sz="3200" dirty="0" smtClean="0"/>
              <a:t>戦前・戦中は</a:t>
            </a:r>
            <a:r>
              <a:rPr lang="ja-JP" altLang="en-US" sz="3200" dirty="0" smtClean="0">
                <a:solidFill>
                  <a:srgbClr val="FFC000"/>
                </a:solidFill>
                <a:hlinkClick r:id="rId2"/>
              </a:rPr>
              <a:t>特高警察のスパイ対策</a:t>
            </a:r>
            <a:r>
              <a:rPr lang="ja-JP" altLang="en-US" sz="3200" dirty="0" smtClean="0"/>
              <a:t>などに使用。</a:t>
            </a:r>
            <a:endParaRPr lang="en-US" altLang="ja-JP" sz="3200" dirty="0" smtClean="0"/>
          </a:p>
          <a:p>
            <a:endParaRPr lang="en-US" altLang="ja-JP" sz="3200" dirty="0"/>
          </a:p>
          <a:p>
            <a:r>
              <a:rPr lang="ja-JP" altLang="en-US" sz="3200" dirty="0" smtClean="0"/>
              <a:t>今は、団体向け（議員の野球部）の対策や、政権党のパーティー券の購入費とかとかに。</a:t>
            </a:r>
            <a:endParaRPr lang="en-US" altLang="ja-JP" sz="3200" dirty="0" smtClean="0"/>
          </a:p>
          <a:p>
            <a:endParaRPr lang="en-US" altLang="ja-JP" sz="3200" dirty="0"/>
          </a:p>
          <a:p>
            <a:r>
              <a:rPr lang="ja-JP" altLang="en-US" sz="3200" dirty="0" smtClean="0"/>
              <a:t>中東のテロで人質のなった人への交換費用（身代金）。</a:t>
            </a:r>
            <a:endParaRPr lang="en-US" altLang="ja-JP" sz="3200" dirty="0" smtClean="0"/>
          </a:p>
          <a:p>
            <a:endParaRPr lang="en-US" altLang="ja-JP" sz="3200" dirty="0"/>
          </a:p>
          <a:p>
            <a:r>
              <a:rPr lang="ja-JP" altLang="en-US" sz="3200" dirty="0" smtClean="0"/>
              <a:t>財政民主主義のルールから逸脱。オープン化する必要。</a:t>
            </a:r>
            <a:endParaRPr lang="en-US" altLang="ja-JP" sz="3200" dirty="0" smtClean="0"/>
          </a:p>
          <a:p>
            <a:endParaRPr lang="en-US" altLang="ja-JP" sz="3200" dirty="0">
              <a:solidFill>
                <a:srgbClr val="FFC000"/>
              </a:solidFill>
            </a:endParaRPr>
          </a:p>
          <a:p>
            <a:endParaRPr lang="ja-JP" altLang="en-US" dirty="0"/>
          </a:p>
        </p:txBody>
      </p:sp>
    </p:spTree>
    <p:extLst>
      <p:ext uri="{BB962C8B-B14F-4D97-AF65-F5344CB8AC3E}">
        <p14:creationId xmlns:p14="http://schemas.microsoft.com/office/powerpoint/2010/main" val="2180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80</a:t>
            </a:fld>
            <a:endParaRPr lang="ja-JP" altLang="en-US" sz="1800">
              <a:solidFill>
                <a:schemeClr val="tx1"/>
              </a:solidFill>
            </a:endParaRPr>
          </a:p>
        </p:txBody>
      </p:sp>
      <p:sp>
        <p:nvSpPr>
          <p:cNvPr id="19459" name="コンテンツ プレースホルダー 2"/>
          <p:cNvSpPr>
            <a:spLocks noGrp="1" noChangeArrowheads="1"/>
          </p:cNvSpPr>
          <p:nvPr>
            <p:ph idx="4294967295"/>
          </p:nvPr>
        </p:nvSpPr>
        <p:spPr bwMode="auto">
          <a:xfrm>
            <a:off x="363883" y="569843"/>
            <a:ext cx="11341100" cy="5891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3600" dirty="0"/>
              <a:t>世界最大の実質タックス・ヘイヴンはロンドンのシティ・オブ・ロンドン金融特区</a:t>
            </a:r>
            <a:endParaRPr lang="en-US" altLang="ja-JP" sz="3600" dirty="0"/>
          </a:p>
          <a:p>
            <a:r>
              <a:rPr lang="ja-JP" altLang="en-US" sz="3600" dirty="0"/>
              <a:t>インターネットバンキングを利用（</a:t>
            </a:r>
            <a:endParaRPr lang="en-US" altLang="ja-JP" sz="3600" dirty="0"/>
          </a:p>
          <a:p>
            <a:r>
              <a:rPr lang="ja-JP" altLang="en-US" sz="3600" dirty="0">
                <a:solidFill>
                  <a:srgbClr val="FFFF00"/>
                </a:solidFill>
              </a:rPr>
              <a:t>国際金融取引</a:t>
            </a:r>
            <a:r>
              <a:rPr lang="ja-JP" altLang="en-US" sz="3600" dirty="0"/>
              <a:t>の単なる中継地として利用されることを想定した</a:t>
            </a:r>
            <a:r>
              <a:rPr lang="ja-JP" altLang="en-US" sz="3600" dirty="0">
                <a:hlinkClick r:id="rId2"/>
              </a:rPr>
              <a:t>英国領ケイマン諸島</a:t>
            </a:r>
            <a:r>
              <a:rPr lang="ja-JP" altLang="en-US" sz="3600" dirty="0"/>
              <a:t>→タックスヘイブン</a:t>
            </a:r>
            <a:endParaRPr lang="en-US" altLang="ja-JP" sz="3600" dirty="0"/>
          </a:p>
          <a:p>
            <a:r>
              <a:rPr lang="ja-JP" altLang="en-US" sz="3600" dirty="0"/>
              <a:t>一部のタックス・ヘイヴンには、本国の取締りを逃れるため、暴力団やマフィアの資金や第三国からの資金が大量に流入している（マネーロンダリング</a:t>
            </a:r>
            <a:r>
              <a:rPr lang="ja-JP" altLang="en-US" sz="3600" dirty="0">
                <a:solidFill>
                  <a:srgbClr val="FF0000"/>
                </a:solidFill>
              </a:rPr>
              <a:t>）</a:t>
            </a:r>
            <a:r>
              <a:rPr lang="ja-JP" altLang="en-US" sz="3600" dirty="0" smtClean="0"/>
              <a:t>。</a:t>
            </a:r>
            <a:r>
              <a:rPr lang="ja-JP" altLang="en-US" sz="3600" dirty="0" smtClean="0">
                <a:solidFill>
                  <a:srgbClr val="FFFF00"/>
                </a:solidFill>
              </a:rPr>
              <a:t>ここまで</a:t>
            </a:r>
            <a:r>
              <a:rPr lang="en-US" altLang="ja-JP" sz="3600" dirty="0" smtClean="0">
                <a:solidFill>
                  <a:srgbClr val="FFFF00"/>
                </a:solidFill>
              </a:rPr>
              <a:t>6/19</a:t>
            </a:r>
            <a:endParaRPr lang="en-US" altLang="ja-JP" sz="3600" dirty="0">
              <a:solidFill>
                <a:srgbClr val="FFFF00"/>
              </a:solidFill>
            </a:endParaRPr>
          </a:p>
        </p:txBody>
      </p:sp>
      <p:sp>
        <p:nvSpPr>
          <p:cNvPr id="19460" name="スライド番号プレースホルダー 3"/>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08AE37F-4887-4739-BA10-C7F81B7B941C}" type="slidenum">
              <a:rPr lang="ja-JP" altLang="en-US"/>
              <a:pPr/>
              <a:t>80</a:t>
            </a:fld>
            <a:endParaRPr lang="ja-JP" altLang="en-US"/>
          </a:p>
        </p:txBody>
      </p:sp>
    </p:spTree>
    <p:extLst>
      <p:ext uri="{BB962C8B-B14F-4D97-AF65-F5344CB8AC3E}">
        <p14:creationId xmlns:p14="http://schemas.microsoft.com/office/powerpoint/2010/main" val="3361178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66661" y="304800"/>
            <a:ext cx="9910724" cy="543697"/>
          </a:xfrm>
        </p:spPr>
        <p:txBody>
          <a:bodyPr>
            <a:normAutofit fontScale="90000"/>
          </a:bodyPr>
          <a:lstStyle/>
          <a:p>
            <a:r>
              <a:rPr lang="ja-JP" altLang="en-US" dirty="0" smtClean="0"/>
              <a:t>国際金融</a:t>
            </a:r>
            <a:r>
              <a:rPr lang="ja-JP" altLang="en-US" dirty="0"/>
              <a:t>取引</a:t>
            </a:r>
            <a:endParaRPr kumimoji="1" lang="ja-JP" altLang="en-US" dirty="0"/>
          </a:p>
        </p:txBody>
      </p:sp>
      <p:sp>
        <p:nvSpPr>
          <p:cNvPr id="2" name="スライド番号プレースホルダー 1"/>
          <p:cNvSpPr>
            <a:spLocks noGrp="1"/>
          </p:cNvSpPr>
          <p:nvPr>
            <p:ph type="sldNum" sz="quarter" idx="12"/>
          </p:nvPr>
        </p:nvSpPr>
        <p:spPr/>
        <p:txBody>
          <a:bodyPr/>
          <a:lstStyle/>
          <a:p>
            <a:fld id="{6D22F896-40B5-4ADD-8801-0D06FADFA095}" type="slidenum">
              <a:rPr lang="en-US" smtClean="0"/>
              <a:pPr/>
              <a:t>81</a:t>
            </a:fld>
            <a:endParaRPr lang="en-US" dirty="0"/>
          </a:p>
        </p:txBody>
      </p:sp>
      <p:sp>
        <p:nvSpPr>
          <p:cNvPr id="4" name="正方形/長方形 3"/>
          <p:cNvSpPr/>
          <p:nvPr/>
        </p:nvSpPr>
        <p:spPr>
          <a:xfrm>
            <a:off x="396980" y="1049079"/>
            <a:ext cx="11481831" cy="5509200"/>
          </a:xfrm>
          <a:prstGeom prst="rect">
            <a:avLst/>
          </a:prstGeom>
        </p:spPr>
        <p:txBody>
          <a:bodyPr wrap="square">
            <a:spAutoFit/>
          </a:bodyPr>
          <a:lstStyle/>
          <a:p>
            <a:pPr algn="just"/>
            <a:r>
              <a:rPr lang="ja-JP" altLang="en-US" sz="3200" dirty="0"/>
              <a:t>国と国との間の資金移動。これには商品貿易のような非金融的取引に基づくもの</a:t>
            </a:r>
            <a:r>
              <a:rPr lang="ja-JP" altLang="en-US" sz="3200" dirty="0" smtClean="0"/>
              <a:t>と、</a:t>
            </a:r>
            <a:endParaRPr lang="en-US" altLang="ja-JP" sz="3200" dirty="0" smtClean="0"/>
          </a:p>
          <a:p>
            <a:pPr algn="just"/>
            <a:r>
              <a:rPr lang="ja-JP" altLang="en-US" sz="3200" dirty="0" smtClean="0"/>
              <a:t>純粋</a:t>
            </a:r>
            <a:r>
              <a:rPr lang="ja-JP" altLang="en-US" sz="3200" dirty="0"/>
              <a:t>の資本取引のような金融取引に基づくものとが含まれる</a:t>
            </a:r>
            <a:r>
              <a:rPr lang="ja-JP" altLang="en-US" sz="3200" dirty="0" smtClean="0"/>
              <a:t>。</a:t>
            </a:r>
            <a:endParaRPr lang="en-US" altLang="ja-JP" sz="3200" dirty="0" smtClean="0"/>
          </a:p>
          <a:p>
            <a:pPr algn="just"/>
            <a:endParaRPr lang="en-US" altLang="ja-JP" sz="3200" dirty="0"/>
          </a:p>
          <a:p>
            <a:pPr algn="just"/>
            <a:r>
              <a:rPr lang="ja-JP" altLang="en-US" sz="3200" dirty="0" smtClean="0"/>
              <a:t>その</a:t>
            </a:r>
            <a:r>
              <a:rPr lang="ja-JP" altLang="en-US" sz="3200" dirty="0"/>
              <a:t>特色</a:t>
            </a:r>
            <a:r>
              <a:rPr lang="ja-JP" altLang="en-US" sz="3200" dirty="0" smtClean="0"/>
              <a:t>は、異種</a:t>
            </a:r>
            <a:r>
              <a:rPr lang="ja-JP" altLang="en-US" sz="3200" dirty="0"/>
              <a:t>の通貨間の</a:t>
            </a:r>
            <a:r>
              <a:rPr lang="ja-JP" altLang="en-US" sz="3200" dirty="0">
                <a:solidFill>
                  <a:srgbClr val="FFFF00"/>
                </a:solidFill>
              </a:rPr>
              <a:t>外国為替の</a:t>
            </a:r>
            <a:r>
              <a:rPr lang="ja-JP" altLang="en-US" sz="3200" dirty="0" smtClean="0">
                <a:solidFill>
                  <a:srgbClr val="FFFF00"/>
                </a:solidFill>
              </a:rPr>
              <a:t>売買</a:t>
            </a:r>
            <a:r>
              <a:rPr lang="ja-JP" altLang="en-US" sz="3200" dirty="0" smtClean="0">
                <a:solidFill>
                  <a:srgbClr val="FF0000"/>
                </a:solidFill>
              </a:rPr>
              <a:t>＊</a:t>
            </a:r>
            <a:r>
              <a:rPr lang="ja-JP" altLang="en-US" sz="3200" dirty="0" smtClean="0"/>
              <a:t>に</a:t>
            </a:r>
            <a:r>
              <a:rPr lang="ja-JP" altLang="en-US" sz="3200" dirty="0"/>
              <a:t>よって行われる資金移動で</a:t>
            </a:r>
            <a:r>
              <a:rPr lang="ja-JP" altLang="en-US" sz="3200" dirty="0" smtClean="0"/>
              <a:t>あって、古くは</a:t>
            </a:r>
            <a:r>
              <a:rPr lang="en-US" altLang="ja-JP" sz="3200" dirty="0" smtClean="0"/>
              <a:t>13-15c</a:t>
            </a:r>
            <a:r>
              <a:rPr lang="ja-JP" altLang="en-US" sz="3200" dirty="0" smtClean="0"/>
              <a:t>にかけて、イタリアのジェノバやフランスのパリなどの定期市で為替市場が組織された。</a:t>
            </a:r>
            <a:endParaRPr lang="en-US" altLang="ja-JP" sz="3200" dirty="0" smtClean="0"/>
          </a:p>
          <a:p>
            <a:pPr algn="just"/>
            <a:endParaRPr lang="en-US" altLang="ja-JP" sz="3200" dirty="0" smtClean="0"/>
          </a:p>
          <a:p>
            <a:pPr algn="just"/>
            <a:r>
              <a:rPr lang="ja-JP" altLang="en-US" sz="3200" dirty="0"/>
              <a:t>＊通貨を異にする国際間の貸借関係を、現金を直接輸送することなく、為替手形や送金小切手などの信用手段によって決済する</a:t>
            </a:r>
            <a:r>
              <a:rPr lang="ja-JP" altLang="en-US" sz="3200" dirty="0" smtClean="0"/>
              <a:t>方法→為替相場の変動によって</a:t>
            </a:r>
            <a:r>
              <a:rPr lang="ja-JP" altLang="en-US" sz="3200" dirty="0" smtClean="0">
                <a:solidFill>
                  <a:srgbClr val="FFFF00"/>
                </a:solidFill>
              </a:rPr>
              <a:t>利益</a:t>
            </a:r>
            <a:r>
              <a:rPr lang="ja-JP" altLang="en-US" sz="3200" dirty="0" smtClean="0"/>
              <a:t>や損失が生じる。</a:t>
            </a:r>
            <a:endParaRPr lang="en-US" altLang="ja-JP" sz="3200" dirty="0" smtClean="0"/>
          </a:p>
        </p:txBody>
      </p:sp>
    </p:spTree>
    <p:extLst>
      <p:ext uri="{BB962C8B-B14F-4D97-AF65-F5344CB8AC3E}">
        <p14:creationId xmlns:p14="http://schemas.microsoft.com/office/powerpoint/2010/main" val="276597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608910"/>
          </a:xfrm>
        </p:spPr>
        <p:txBody>
          <a:bodyPr/>
          <a:lstStyle/>
          <a:p>
            <a:r>
              <a:rPr lang="zh-TW" altLang="en-US" dirty="0">
                <a:latin typeface="ＭＳ ゴシック" panose="020B0609070205080204" pitchFamily="49" charset="-128"/>
                <a:ea typeface="ＭＳ ゴシック" panose="020B0609070205080204" pitchFamily="49" charset="-128"/>
              </a:rPr>
              <a:t>経済協力開発機構 </a:t>
            </a:r>
            <a:r>
              <a:rPr lang="en-US" altLang="zh-TW" dirty="0">
                <a:latin typeface="ＭＳ ゴシック" panose="020B0609070205080204" pitchFamily="49" charset="-128"/>
                <a:ea typeface="ＭＳ ゴシック" panose="020B0609070205080204" pitchFamily="49" charset="-128"/>
              </a:rPr>
              <a:t>(OECD) </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82</a:t>
            </a:fld>
            <a:endParaRPr lang="ja-JP" altLang="en-US" sz="1800">
              <a:solidFill>
                <a:schemeClr val="tx1"/>
              </a:solidFill>
            </a:endParaRPr>
          </a:p>
        </p:txBody>
      </p:sp>
      <p:sp>
        <p:nvSpPr>
          <p:cNvPr id="4" name="正方形/長方形 3"/>
          <p:cNvSpPr/>
          <p:nvPr/>
        </p:nvSpPr>
        <p:spPr>
          <a:xfrm>
            <a:off x="263611" y="1210963"/>
            <a:ext cx="11755394" cy="4524315"/>
          </a:xfrm>
          <a:prstGeom prst="rect">
            <a:avLst/>
          </a:prstGeom>
        </p:spPr>
        <p:txBody>
          <a:bodyPr wrap="square">
            <a:spAutoFit/>
          </a:bodyPr>
          <a:lstStyle/>
          <a:p>
            <a:pPr marL="285750" indent="-285750">
              <a:buFont typeface="Arial" panose="020B0604020202020204" pitchFamily="34" charset="0"/>
              <a:buChar char="•"/>
            </a:pPr>
            <a:r>
              <a:rPr lang="ja-JP" altLang="en-US" sz="3200" dirty="0"/>
              <a:t>下記（イ）に当てはまり、かつ下記（ロ）の </a:t>
            </a:r>
            <a:r>
              <a:rPr lang="en-US" altLang="ja-JP" sz="3200" dirty="0"/>
              <a:t>(a) - (c) </a:t>
            </a:r>
            <a:r>
              <a:rPr lang="ja-JP" altLang="en-US" sz="3200" dirty="0"/>
              <a:t>のいずれか一つでも該当する非加盟国・地域を「タックス・ヘイヴン」と認定し、</a:t>
            </a:r>
            <a:r>
              <a:rPr lang="ja-JP" altLang="en-US" sz="3200" dirty="0">
                <a:solidFill>
                  <a:srgbClr val="FFC000"/>
                </a:solidFill>
              </a:rPr>
              <a:t>有害税制リスト</a:t>
            </a:r>
            <a:r>
              <a:rPr lang="ja-JP" altLang="en-US" sz="3200" dirty="0"/>
              <a:t>に載せている。</a:t>
            </a:r>
          </a:p>
          <a:p>
            <a:pPr marL="285750" indent="-285750">
              <a:buFont typeface="Arial" panose="020B0604020202020204" pitchFamily="34" charset="0"/>
              <a:buChar char="•"/>
            </a:pPr>
            <a:r>
              <a:rPr lang="ja-JP" altLang="en-US" sz="3200" dirty="0"/>
              <a:t>（イ） 金融・サービス等の活動から生じる所得に対して無税としている又は名目的にしか課税していない。</a:t>
            </a:r>
          </a:p>
          <a:p>
            <a:pPr marL="285750" indent="-285750">
              <a:buFont typeface="Arial" panose="020B0604020202020204" pitchFamily="34" charset="0"/>
              <a:buChar char="•"/>
            </a:pPr>
            <a:r>
              <a:rPr lang="ja-JP" altLang="en-US" sz="3200" dirty="0"/>
              <a:t>（ロ） </a:t>
            </a:r>
            <a:r>
              <a:rPr lang="en-US" altLang="ja-JP" sz="3200" dirty="0"/>
              <a:t>(a) </a:t>
            </a:r>
            <a:r>
              <a:rPr lang="ja-JP" altLang="en-US" sz="3200" dirty="0"/>
              <a:t>他国と</a:t>
            </a:r>
            <a:r>
              <a:rPr lang="ja-JP" altLang="en-US" sz="3200" dirty="0">
                <a:solidFill>
                  <a:srgbClr val="FFC000"/>
                </a:solidFill>
              </a:rPr>
              <a:t>実効的な情報交換</a:t>
            </a:r>
            <a:r>
              <a:rPr lang="ja-JP" altLang="en-US" sz="3200" dirty="0"/>
              <a:t>を行っていないこと。</a:t>
            </a:r>
          </a:p>
          <a:p>
            <a:pPr marL="285750" indent="-285750">
              <a:buFont typeface="Arial" panose="020B0604020202020204" pitchFamily="34" charset="0"/>
              <a:buChar char="•"/>
            </a:pPr>
            <a:r>
              <a:rPr lang="en-US" altLang="ja-JP" sz="3200" dirty="0"/>
              <a:t>(b) </a:t>
            </a:r>
            <a:r>
              <a:rPr lang="ja-JP" altLang="en-US" sz="3200" dirty="0"/>
              <a:t>税制や税務執行につき</a:t>
            </a:r>
            <a:r>
              <a:rPr lang="ja-JP" altLang="en-US" sz="3200" dirty="0">
                <a:solidFill>
                  <a:srgbClr val="FFC000"/>
                </a:solidFill>
              </a:rPr>
              <a:t>透明性が欠如</a:t>
            </a:r>
            <a:r>
              <a:rPr lang="ja-JP" altLang="en-US" sz="3200" dirty="0"/>
              <a:t>していること。</a:t>
            </a:r>
          </a:p>
          <a:p>
            <a:pPr marL="285750" indent="-285750">
              <a:buFont typeface="Arial" panose="020B0604020202020204" pitchFamily="34" charset="0"/>
              <a:buChar char="•"/>
            </a:pPr>
            <a:r>
              <a:rPr lang="en-US" altLang="ja-JP" sz="3200" dirty="0"/>
              <a:t>(c) </a:t>
            </a:r>
            <a:r>
              <a:rPr lang="ja-JP" altLang="en-US" sz="3200" dirty="0"/>
              <a:t>誘致される金融・サービス等の活動について、自国・地域において</a:t>
            </a:r>
            <a:r>
              <a:rPr lang="ja-JP" altLang="en-US" sz="3200" dirty="0">
                <a:solidFill>
                  <a:srgbClr val="FFC000"/>
                </a:solidFill>
              </a:rPr>
              <a:t>実質的な活動</a:t>
            </a:r>
            <a:r>
              <a:rPr lang="ja-JP" altLang="en-US" sz="3200" dirty="0"/>
              <a:t>がなされることを要求していないこと。</a:t>
            </a:r>
          </a:p>
        </p:txBody>
      </p:sp>
    </p:spTree>
    <p:extLst>
      <p:ext uri="{BB962C8B-B14F-4D97-AF65-F5344CB8AC3E}">
        <p14:creationId xmlns:p14="http://schemas.microsoft.com/office/powerpoint/2010/main" val="28522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2340" y="585831"/>
            <a:ext cx="10515600" cy="698362"/>
          </a:xfrm>
        </p:spPr>
        <p:txBody>
          <a:bodyPr>
            <a:normAutofit fontScale="90000"/>
          </a:bodyPr>
          <a:lstStyle/>
          <a:p>
            <a:pPr algn="l"/>
            <a:r>
              <a:rPr lang="ja-JP" altLang="en-US" dirty="0"/>
              <a:t>国際的に認められている税基準を約束したが、実施が十分でない国・地域タックスヘイヴン</a:t>
            </a:r>
            <a:r>
              <a:rPr lang="en-US" altLang="ja-JP" dirty="0"/>
              <a:t/>
            </a:r>
            <a:br>
              <a:rPr lang="en-US" altLang="ja-JP" dirty="0"/>
            </a:br>
            <a:endParaRPr kumimoji="1" lang="ja-JP" altLang="en-US" dirty="0"/>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83</a:t>
            </a:fld>
            <a:endParaRPr lang="ja-JP" altLang="en-US" sz="1800">
              <a:solidFill>
                <a:schemeClr val="tx1"/>
              </a:solidFill>
            </a:endParaRPr>
          </a:p>
        </p:txBody>
      </p:sp>
      <p:sp>
        <p:nvSpPr>
          <p:cNvPr id="5" name="正方形/長方形 4"/>
          <p:cNvSpPr/>
          <p:nvPr/>
        </p:nvSpPr>
        <p:spPr>
          <a:xfrm>
            <a:off x="596348" y="1699594"/>
            <a:ext cx="11748052" cy="4524315"/>
          </a:xfrm>
          <a:prstGeom prst="rect">
            <a:avLst/>
          </a:prstGeom>
        </p:spPr>
        <p:txBody>
          <a:bodyPr wrap="square">
            <a:spAutoFit/>
          </a:bodyPr>
          <a:lstStyle/>
          <a:p>
            <a:r>
              <a:rPr lang="ja-JP" altLang="en-US" sz="3200" dirty="0"/>
              <a:t>バハマ／</a:t>
            </a:r>
            <a:r>
              <a:rPr lang="en-US" altLang="ja-JP" sz="3200" dirty="0"/>
              <a:t>Bahamas</a:t>
            </a:r>
            <a:r>
              <a:rPr lang="ja-JP" altLang="en-US" sz="3200" dirty="0"/>
              <a:t>　バーレーン／</a:t>
            </a:r>
            <a:r>
              <a:rPr lang="en-US" altLang="ja-JP" sz="3200" dirty="0"/>
              <a:t>Bahrain</a:t>
            </a:r>
          </a:p>
          <a:p>
            <a:r>
              <a:rPr lang="ja-JP" altLang="en-US" sz="3200" dirty="0"/>
              <a:t>バミューダ諸島／</a:t>
            </a:r>
            <a:r>
              <a:rPr lang="en-US" altLang="ja-JP" sz="3200" dirty="0"/>
              <a:t>Bermuda</a:t>
            </a:r>
            <a:r>
              <a:rPr lang="ja-JP" altLang="en-US" sz="3200" dirty="0"/>
              <a:t>（英国領）</a:t>
            </a:r>
          </a:p>
          <a:p>
            <a:r>
              <a:rPr lang="ja-JP" altLang="en-US" sz="3200" dirty="0"/>
              <a:t>イギリス領ヴァージン諸島／</a:t>
            </a:r>
            <a:r>
              <a:rPr lang="en-US" altLang="ja-JP" sz="3200" dirty="0"/>
              <a:t>British Virgin Islands</a:t>
            </a:r>
          </a:p>
          <a:p>
            <a:r>
              <a:rPr lang="ja-JP" altLang="en-US" sz="3200" dirty="0">
                <a:solidFill>
                  <a:srgbClr val="FFC000"/>
                </a:solidFill>
              </a:rPr>
              <a:t>ケイマン諸島</a:t>
            </a:r>
            <a:r>
              <a:rPr lang="ja-JP" altLang="en-US" sz="3200" dirty="0"/>
              <a:t>／</a:t>
            </a:r>
            <a:r>
              <a:rPr lang="en-US" altLang="ja-JP" sz="3200" dirty="0"/>
              <a:t>Cayman Islands</a:t>
            </a:r>
            <a:r>
              <a:rPr lang="ja-JP" altLang="en-US" sz="3200" dirty="0"/>
              <a:t>（英国領）</a:t>
            </a:r>
          </a:p>
          <a:p>
            <a:r>
              <a:rPr lang="ja-JP" altLang="en-US" sz="3200" dirty="0"/>
              <a:t>クック諸島／</a:t>
            </a:r>
            <a:r>
              <a:rPr lang="en-US" altLang="ja-JP" sz="3200" dirty="0"/>
              <a:t>Cook Islands</a:t>
            </a:r>
          </a:p>
          <a:p>
            <a:r>
              <a:rPr lang="ja-JP" altLang="en-US" sz="3200" dirty="0"/>
              <a:t>ドミニカ／</a:t>
            </a:r>
            <a:r>
              <a:rPr lang="en-US" altLang="ja-JP" sz="3200" dirty="0"/>
              <a:t>Dominica</a:t>
            </a:r>
            <a:r>
              <a:rPr lang="ja-JP" altLang="en-US" sz="3200" dirty="0"/>
              <a:t>　ジブラルタル／</a:t>
            </a:r>
            <a:r>
              <a:rPr lang="en-US" altLang="ja-JP" sz="3200" dirty="0"/>
              <a:t>Gibraltar</a:t>
            </a:r>
            <a:r>
              <a:rPr lang="ja-JP" altLang="en-US" sz="3200" dirty="0"/>
              <a:t>（英国領）</a:t>
            </a:r>
          </a:p>
          <a:p>
            <a:r>
              <a:rPr lang="ja-JP" altLang="en-US" sz="3200" dirty="0"/>
              <a:t>リベリア／</a:t>
            </a:r>
            <a:r>
              <a:rPr lang="en-US" altLang="ja-JP" sz="3200" dirty="0"/>
              <a:t>Liberia</a:t>
            </a:r>
            <a:r>
              <a:rPr lang="ja-JP" altLang="en-US" sz="3200" dirty="0"/>
              <a:t>　マーシャル諸島／</a:t>
            </a:r>
            <a:r>
              <a:rPr lang="en-US" altLang="ja-JP" sz="3200" dirty="0"/>
              <a:t>Marshall Islands</a:t>
            </a:r>
          </a:p>
          <a:p>
            <a:r>
              <a:rPr lang="ja-JP" altLang="en-US" sz="3200" dirty="0">
                <a:solidFill>
                  <a:srgbClr val="FFC000"/>
                </a:solidFill>
              </a:rPr>
              <a:t>モナコ</a:t>
            </a:r>
            <a:r>
              <a:rPr lang="ja-JP" altLang="en-US" sz="3200" dirty="0"/>
              <a:t>／</a:t>
            </a:r>
            <a:r>
              <a:rPr lang="en-US" altLang="ja-JP" sz="3200" dirty="0"/>
              <a:t>Monaco</a:t>
            </a:r>
            <a:r>
              <a:rPr lang="ja-JP" altLang="en-US" sz="3200" dirty="0"/>
              <a:t>　パナマ／</a:t>
            </a:r>
            <a:r>
              <a:rPr lang="en-US" altLang="ja-JP" sz="3200" dirty="0"/>
              <a:t>Panama</a:t>
            </a:r>
          </a:p>
          <a:p>
            <a:r>
              <a:rPr lang="ja-JP" altLang="en-US" sz="3200" dirty="0"/>
              <a:t>バヌアツ／</a:t>
            </a:r>
            <a:r>
              <a:rPr lang="en-US" altLang="ja-JP" sz="3200" dirty="0"/>
              <a:t>Vanuatu</a:t>
            </a:r>
            <a:endParaRPr lang="ja-JP" altLang="en-US" sz="3200" dirty="0"/>
          </a:p>
        </p:txBody>
      </p:sp>
    </p:spTree>
    <p:extLst>
      <p:ext uri="{BB962C8B-B14F-4D97-AF65-F5344CB8AC3E}">
        <p14:creationId xmlns:p14="http://schemas.microsoft.com/office/powerpoint/2010/main" val="273685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84</a:t>
            </a:fld>
            <a:endParaRPr lang="ja-JP" altLang="en-US" sz="1800">
              <a:solidFill>
                <a:schemeClr val="tx1"/>
              </a:solidFill>
            </a:endParaRPr>
          </a:p>
        </p:txBody>
      </p:sp>
      <p:sp>
        <p:nvSpPr>
          <p:cNvPr id="4" name="正方形/長方形 3"/>
          <p:cNvSpPr/>
          <p:nvPr/>
        </p:nvSpPr>
        <p:spPr>
          <a:xfrm>
            <a:off x="1805609" y="962225"/>
            <a:ext cx="6096000" cy="3046988"/>
          </a:xfrm>
          <a:prstGeom prst="rect">
            <a:avLst/>
          </a:prstGeom>
        </p:spPr>
        <p:txBody>
          <a:bodyPr>
            <a:spAutoFit/>
          </a:bodyPr>
          <a:lstStyle/>
          <a:p>
            <a:r>
              <a:rPr lang="ja-JP" altLang="en-US" sz="3200" dirty="0"/>
              <a:t>その他の金融センター</a:t>
            </a:r>
            <a:endParaRPr lang="en-US" altLang="ja-JP" sz="3200" dirty="0"/>
          </a:p>
          <a:p>
            <a:endParaRPr lang="en-US" altLang="ja-JP" sz="3200" dirty="0"/>
          </a:p>
          <a:p>
            <a:r>
              <a:rPr lang="ja-JP" altLang="en-US" sz="3200" dirty="0"/>
              <a:t>オーストリア／</a:t>
            </a:r>
            <a:r>
              <a:rPr lang="en-US" altLang="ja-JP" sz="3200" dirty="0"/>
              <a:t>Austria</a:t>
            </a:r>
          </a:p>
          <a:p>
            <a:r>
              <a:rPr lang="ja-JP" altLang="en-US" sz="3200" dirty="0"/>
              <a:t>ベルギー／</a:t>
            </a:r>
            <a:r>
              <a:rPr lang="en-US" altLang="ja-JP" sz="3200" dirty="0"/>
              <a:t>Belgium</a:t>
            </a:r>
          </a:p>
          <a:p>
            <a:r>
              <a:rPr lang="ja-JP" altLang="en-US" sz="3200" dirty="0"/>
              <a:t>ブルネイ／</a:t>
            </a:r>
            <a:r>
              <a:rPr lang="en-US" altLang="ja-JP" sz="3200" dirty="0"/>
              <a:t>Brunei</a:t>
            </a:r>
          </a:p>
          <a:p>
            <a:r>
              <a:rPr lang="ja-JP" altLang="en-US" sz="3200" dirty="0"/>
              <a:t>チリ／</a:t>
            </a:r>
            <a:r>
              <a:rPr lang="en-US" altLang="ja-JP" sz="3200" dirty="0"/>
              <a:t>Chile</a:t>
            </a:r>
          </a:p>
        </p:txBody>
      </p:sp>
    </p:spTree>
    <p:extLst>
      <p:ext uri="{BB962C8B-B14F-4D97-AF65-F5344CB8AC3E}">
        <p14:creationId xmlns:p14="http://schemas.microsoft.com/office/powerpoint/2010/main" val="30616083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1"/>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515B20B-99F3-493B-AD7C-A8A63FEE9C78}" type="slidenum">
              <a:rPr lang="ja-JP" altLang="en-US"/>
              <a:pPr/>
              <a:t>85</a:t>
            </a:fld>
            <a:endParaRPr lang="ja-JP" altLang="en-US"/>
          </a:p>
        </p:txBody>
      </p:sp>
      <p:sp>
        <p:nvSpPr>
          <p:cNvPr id="22531" name="正方形/長方形 5"/>
          <p:cNvSpPr>
            <a:spLocks noChangeArrowheads="1"/>
          </p:cNvSpPr>
          <p:nvPr/>
        </p:nvSpPr>
        <p:spPr bwMode="auto">
          <a:xfrm>
            <a:off x="444500" y="906601"/>
            <a:ext cx="114808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ケイマンは</a:t>
            </a:r>
            <a:r>
              <a:rPr lang="ja-JP" altLang="en-US" sz="3600" dirty="0">
                <a:solidFill>
                  <a:srgbClr val="FFC000"/>
                </a:solidFill>
                <a:latin typeface="Calibri" panose="020F0502020204030204" pitchFamily="34" charset="0"/>
                <a:sym typeface="ＭＳ Ｐゴシック" panose="020B0600070205080204" pitchFamily="50" charset="-128"/>
              </a:rPr>
              <a:t>所得税や法人税がなく</a:t>
            </a:r>
            <a:r>
              <a:rPr lang="ja-JP" altLang="en-US" sz="3600" dirty="0">
                <a:latin typeface="Calibri" panose="020F0502020204030204" pitchFamily="34" charset="0"/>
                <a:sym typeface="ＭＳ Ｐゴシック" panose="020B0600070205080204" pitchFamily="50" charset="-128"/>
              </a:rPr>
              <a:t>、多国籍（グローバル）企業や富裕層が課税逃れに利用するタックスヘイブン（租税回避地）</a:t>
            </a:r>
            <a:endParaRPr lang="en-US" altLang="ja-JP" sz="3600" dirty="0">
              <a:latin typeface="Calibri" panose="020F0502020204030204" pitchFamily="34" charset="0"/>
              <a:sym typeface="ＭＳ Ｐゴシック" panose="020B0600070205080204" pitchFamily="50" charset="-128"/>
            </a:endParaRPr>
          </a:p>
          <a:p>
            <a:pPr>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buFont typeface="Arial" panose="020B0604020202020204" pitchFamily="34" charset="0"/>
              <a:buChar char="•"/>
            </a:pPr>
            <a:r>
              <a:rPr lang="ja-JP" altLang="en-US" sz="3600" dirty="0">
                <a:solidFill>
                  <a:srgbClr val="FFC000"/>
                </a:solidFill>
                <a:latin typeface="Calibri" panose="020F0502020204030204" pitchFamily="34" charset="0"/>
                <a:sym typeface="ＭＳ Ｐゴシック" panose="020B0600070205080204" pitchFamily="50" charset="-128"/>
              </a:rPr>
              <a:t>アメリカの投資残高１２７兆円</a:t>
            </a:r>
            <a:endParaRPr lang="en-US" altLang="ja-JP" sz="3600" dirty="0">
              <a:solidFill>
                <a:srgbClr val="FFC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buFont typeface="Arial" panose="020B0604020202020204" pitchFamily="34" charset="0"/>
              <a:buChar char="•"/>
            </a:pPr>
            <a:r>
              <a:rPr lang="ja-JP" altLang="en-US" sz="3600" dirty="0">
                <a:solidFill>
                  <a:srgbClr val="FFC000"/>
                </a:solidFill>
                <a:latin typeface="Calibri" panose="020F0502020204030204" pitchFamily="34" charset="0"/>
                <a:sym typeface="ＭＳ Ｐゴシック" panose="020B0600070205080204" pitchFamily="50" charset="-128"/>
              </a:rPr>
              <a:t>日本→２０１２年末、前年比６・１兆円増の５５兆円</a:t>
            </a:r>
            <a:endParaRPr lang="en-US" altLang="ja-JP" sz="3600" dirty="0">
              <a:solidFill>
                <a:srgbClr val="FFC000"/>
              </a:solidFill>
              <a:latin typeface="Calibri" panose="020F0502020204030204" pitchFamily="34" charset="0"/>
              <a:sym typeface="ＭＳ Ｐゴシック" panose="020B0600070205080204" pitchFamily="50" charset="-128"/>
            </a:endParaRPr>
          </a:p>
          <a:p>
            <a:pPr>
              <a:buFont typeface="Arial" panose="020B0604020202020204" pitchFamily="34" charset="0"/>
              <a:buChar char="•"/>
            </a:pPr>
            <a:endParaRPr lang="en-US" altLang="ja-JP" sz="3600" dirty="0">
              <a:solidFill>
                <a:srgbClr val="FFC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イギリス（２３兆円）、フランス（２０兆円）、ドイツ（１７兆円）</a:t>
            </a: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三菱ＵＦＪフィナンシャルグループ（ＦＧ）は、ケイマンに三つの子会社（資本金合計額約７千億円）</a:t>
            </a:r>
            <a:endParaRPr lang="en-US" altLang="ja-JP" sz="3600" dirty="0">
              <a:latin typeface="Calibri" panose="020F0502020204030204" pitchFamily="34" charset="0"/>
              <a:sym typeface="ＭＳ Ｐゴシック" panose="020B0600070205080204" pitchFamily="50" charset="-128"/>
            </a:endParaRPr>
          </a:p>
          <a:p>
            <a:pPr>
              <a:buFont typeface="Arial" panose="020B0604020202020204" pitchFamily="34" charset="0"/>
              <a:buChar char="•"/>
            </a:pPr>
            <a:r>
              <a:rPr lang="en-US" altLang="ja-JP" dirty="0">
                <a:hlinkClick r:id="rId2"/>
              </a:rPr>
              <a:t>http://www.jcp.or.jp/akahata/aik13/2013-08-25/2013082501_01_1.html</a:t>
            </a:r>
            <a:r>
              <a:rPr lang="ja-JP" altLang="en-US" dirty="0"/>
              <a:t>　</a:t>
            </a:r>
          </a:p>
        </p:txBody>
      </p:sp>
      <p:sp>
        <p:nvSpPr>
          <p:cNvPr id="3" name="タイトル 2"/>
          <p:cNvSpPr>
            <a:spLocks noGrp="1"/>
          </p:cNvSpPr>
          <p:nvPr>
            <p:ph type="title"/>
          </p:nvPr>
        </p:nvSpPr>
        <p:spPr>
          <a:xfrm>
            <a:off x="913794" y="190501"/>
            <a:ext cx="10353761" cy="723899"/>
          </a:xfrm>
        </p:spPr>
        <p:txBody>
          <a:bodyPr/>
          <a:lstStyle/>
          <a:p>
            <a:r>
              <a:rPr kumimoji="1" lang="ja-JP" altLang="en-US" dirty="0"/>
              <a:t>脱税天国・ケイマン諸島</a:t>
            </a:r>
          </a:p>
        </p:txBody>
      </p:sp>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85</a:t>
            </a:fld>
            <a:endParaRPr lang="ja-JP" altLang="en-US" sz="1800">
              <a:solidFill>
                <a:schemeClr val="tx1"/>
              </a:solidFill>
            </a:endParaRPr>
          </a:p>
        </p:txBody>
      </p:sp>
    </p:spTree>
    <p:extLst>
      <p:ext uri="{BB962C8B-B14F-4D97-AF65-F5344CB8AC3E}">
        <p14:creationId xmlns:p14="http://schemas.microsoft.com/office/powerpoint/2010/main" val="240961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fade">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1">
                                            <p:txEl>
                                              <p:pRg st="5" end="5"/>
                                            </p:txEl>
                                          </p:spTgt>
                                        </p:tgtEl>
                                        <p:attrNameLst>
                                          <p:attrName>style.visibility</p:attrName>
                                        </p:attrNameLst>
                                      </p:cBhvr>
                                      <p:to>
                                        <p:strVal val="visible"/>
                                      </p:to>
                                    </p:set>
                                    <p:animEffect transition="in" filter="fade">
                                      <p:cBhvr>
                                        <p:cTn id="22" dur="500"/>
                                        <p:tgtEl>
                                          <p:spTgt spid="2253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animEffect transition="in" filter="fade">
                                      <p:cBhvr>
                                        <p:cTn id="27" dur="500"/>
                                        <p:tgtEl>
                                          <p:spTgt spid="2253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31">
                                            <p:txEl>
                                              <p:pRg st="7" end="7"/>
                                            </p:txEl>
                                          </p:spTgt>
                                        </p:tgtEl>
                                        <p:attrNameLst>
                                          <p:attrName>style.visibility</p:attrName>
                                        </p:attrNameLst>
                                      </p:cBhvr>
                                      <p:to>
                                        <p:strVal val="visible"/>
                                      </p:to>
                                    </p:set>
                                    <p:animEffect transition="in" filter="fade">
                                      <p:cBhvr>
                                        <p:cTn id="32"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1"/>
          <p:cNvSpPr>
            <a:spLocks noGrp="1" noChangeArrowheads="1"/>
          </p:cNvSpPr>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B2AB6BB-127A-4B9C-9733-0A52AA0F508A}" type="slidenum">
              <a:rPr lang="ja-JP" altLang="en-US"/>
              <a:pPr/>
              <a:t>86</a:t>
            </a:fld>
            <a:endParaRPr lang="ja-JP" altLang="en-US"/>
          </a:p>
        </p:txBody>
      </p:sp>
      <p:pic>
        <p:nvPicPr>
          <p:cNvPr id="21507"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60350"/>
            <a:ext cx="6840537" cy="613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86</a:t>
            </a:fld>
            <a:endParaRPr lang="ja-JP" altLang="en-US" sz="1800">
              <a:solidFill>
                <a:schemeClr val="tx1"/>
              </a:solidFill>
            </a:endParaRPr>
          </a:p>
        </p:txBody>
      </p:sp>
    </p:spTree>
    <p:extLst>
      <p:ext uri="{BB962C8B-B14F-4D97-AF65-F5344CB8AC3E}">
        <p14:creationId xmlns:p14="http://schemas.microsoft.com/office/powerpoint/2010/main" val="11691444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918700" y="365125"/>
            <a:ext cx="1905000" cy="6238875"/>
          </a:xfrm>
        </p:spPr>
        <p:txBody>
          <a:bodyPr vert="eaVert">
            <a:normAutofit/>
          </a:bodyPr>
          <a:lstStyle/>
          <a:p>
            <a:pPr algn="l"/>
            <a:r>
              <a:rPr kumimoji="1" lang="ja-JP" altLang="en-US" sz="3600" dirty="0">
                <a:solidFill>
                  <a:srgbClr val="FFC000"/>
                </a:solidFill>
              </a:rPr>
              <a:t>タックスヘイブンは巨大銀行を太らせている</a:t>
            </a:r>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87</a:t>
            </a:fld>
            <a:endParaRPr lang="ja-JP" altLang="en-US" sz="1800">
              <a:solidFill>
                <a:schemeClr val="tx1"/>
              </a:solidFill>
            </a:endParaRPr>
          </a:p>
        </p:txBody>
      </p:sp>
      <p:pic>
        <p:nvPicPr>
          <p:cNvPr id="1026" name="Picture 2" descr="グラ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4" y="190500"/>
            <a:ext cx="7590924" cy="641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776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2"/>
          <p:cNvSpPr>
            <a:spLocks noGrp="1" noChangeArrowheads="1"/>
          </p:cNvSpPr>
          <p:nvPr>
            <p:ph type="title" idx="4294967295"/>
          </p:nvPr>
        </p:nvSpPr>
        <p:spPr>
          <a:xfrm>
            <a:off x="477838" y="231914"/>
            <a:ext cx="10353761" cy="811696"/>
          </a:xfrm>
          <a:ln/>
        </p:spPr>
        <p:txBody>
          <a:bodyPr/>
          <a:lstStyle/>
          <a:p>
            <a:pPr algn="l"/>
            <a:r>
              <a:rPr lang="zh-CN" altLang="ja-JP" b="0" dirty="0">
                <a:solidFill>
                  <a:srgbClr val="FFC000"/>
                </a:solidFill>
                <a:latin typeface="ＭＳ Ｐゴシック" panose="020B0600070205080204" pitchFamily="50" charset="-128"/>
                <a:ea typeface="ＭＳ Ｐゴシック" panose="020B0600070205080204" pitchFamily="50" charset="-128"/>
              </a:rPr>
              <a:t>パナマ文書</a:t>
            </a:r>
            <a:r>
              <a:rPr lang="zh-CN" altLang="ja-JP" b="0" dirty="0">
                <a:latin typeface="ＭＳ Ｐゴシック" panose="020B0600070205080204" pitchFamily="50" charset="-128"/>
                <a:ea typeface="ＭＳ Ｐゴシック" panose="020B0600070205080204" pitchFamily="50" charset="-128"/>
              </a:rPr>
              <a:t>が暴露した黒い人物</a:t>
            </a:r>
          </a:p>
        </p:txBody>
      </p:sp>
      <p:sp>
        <p:nvSpPr>
          <p:cNvPr id="23555" name="正方形/長方形 3"/>
          <p:cNvSpPr>
            <a:spLocks noChangeArrowheads="1"/>
          </p:cNvSpPr>
          <p:nvPr/>
        </p:nvSpPr>
        <p:spPr bwMode="auto">
          <a:xfrm>
            <a:off x="477838" y="1160823"/>
            <a:ext cx="1087596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just">
              <a:buFont typeface="Arial" panose="020B0604020202020204" pitchFamily="34" charset="0"/>
              <a:buChar char="•"/>
            </a:pPr>
            <a:r>
              <a:rPr lang="ja-JP" altLang="en-US" sz="3600" dirty="0">
                <a:latin typeface="+mn-ea"/>
                <a:sym typeface="ＭＳ Ｐゴシック" panose="020B0600070205080204" pitchFamily="50" charset="-128"/>
              </a:rPr>
              <a:t>パナマペーパー（</a:t>
            </a:r>
            <a:r>
              <a:rPr lang="en-US" altLang="ja-JP" sz="3600" dirty="0">
                <a:latin typeface="+mn-ea"/>
                <a:cs typeface="Calibri" panose="020F0502020204030204" pitchFamily="34" charset="0"/>
                <a:sym typeface="Calibri" panose="020F0502020204030204" pitchFamily="34" charset="0"/>
              </a:rPr>
              <a:t>Panama Papers</a:t>
            </a:r>
            <a:r>
              <a:rPr lang="ja-JP" altLang="en-US" sz="3600" dirty="0">
                <a:latin typeface="+mn-ea"/>
                <a:sym typeface="ＭＳ Ｐゴシック" panose="020B0600070205080204" pitchFamily="50" charset="-128"/>
              </a:rPr>
              <a:t>）は、パナマの法律事務所、モサック・フォンセカ </a:t>
            </a:r>
            <a:r>
              <a:rPr lang="en-US" altLang="ja-JP" sz="3600" dirty="0">
                <a:latin typeface="+mn-ea"/>
                <a:cs typeface="Calibri" panose="020F0502020204030204" pitchFamily="34" charset="0"/>
                <a:sym typeface="Calibri" panose="020F0502020204030204" pitchFamily="34" charset="0"/>
              </a:rPr>
              <a:t>(</a:t>
            </a:r>
            <a:r>
              <a:rPr lang="en-US" altLang="ja-JP" sz="3600" dirty="0" err="1">
                <a:latin typeface="+mn-ea"/>
                <a:cs typeface="Calibri" panose="020F0502020204030204" pitchFamily="34" charset="0"/>
                <a:sym typeface="Calibri" panose="020F0502020204030204" pitchFamily="34" charset="0"/>
              </a:rPr>
              <a:t>Mossack</a:t>
            </a:r>
            <a:r>
              <a:rPr lang="en-US" altLang="ja-JP" sz="3600" dirty="0">
                <a:latin typeface="+mn-ea"/>
                <a:cs typeface="Calibri" panose="020F0502020204030204" pitchFamily="34" charset="0"/>
                <a:sym typeface="Calibri" panose="020F0502020204030204" pitchFamily="34" charset="0"/>
              </a:rPr>
              <a:t> Fonseca) </a:t>
            </a:r>
            <a:r>
              <a:rPr lang="ja-JP" altLang="en-US" sz="3600" dirty="0">
                <a:latin typeface="+mn-ea"/>
                <a:sym typeface="ＭＳ Ｐゴシック" panose="020B0600070205080204" pitchFamily="50" charset="-128"/>
              </a:rPr>
              <a:t>によって</a:t>
            </a:r>
            <a:r>
              <a:rPr lang="en-US" altLang="ja-JP" sz="3600" dirty="0">
                <a:latin typeface="+mn-ea"/>
                <a:sym typeface="ＭＳ Ｐゴシック" panose="020B0600070205080204" pitchFamily="50" charset="-128"/>
              </a:rPr>
              <a:t>1970</a:t>
            </a:r>
            <a:r>
              <a:rPr lang="ja-JP" altLang="en-US" sz="3600" dirty="0">
                <a:latin typeface="+mn-ea"/>
                <a:sym typeface="ＭＳ Ｐゴシック" panose="020B0600070205080204" pitchFamily="50" charset="-128"/>
              </a:rPr>
              <a:t>年代から作成された一連の機密文書。</a:t>
            </a:r>
            <a:endParaRPr lang="en-US" altLang="ja-JP" sz="3600" dirty="0">
              <a:latin typeface="+mn-ea"/>
              <a:sym typeface="ＭＳ Ｐゴシック" panose="020B0600070205080204" pitchFamily="50" charset="-128"/>
            </a:endParaRPr>
          </a:p>
          <a:p>
            <a:pPr algn="just"/>
            <a:endParaRPr lang="en-US" altLang="ja-JP" sz="3600" dirty="0">
              <a:latin typeface="+mn-ea"/>
              <a:cs typeface="Calibri" panose="020F0502020204030204" pitchFamily="34" charset="0"/>
              <a:sym typeface="Calibri" panose="020F0502020204030204" pitchFamily="34" charset="0"/>
            </a:endParaRPr>
          </a:p>
          <a:p>
            <a:pPr marL="457200" indent="-457200" algn="just">
              <a:buFont typeface="Arial" panose="020B0604020202020204" pitchFamily="34" charset="0"/>
              <a:buChar char="•"/>
            </a:pPr>
            <a:r>
              <a:rPr lang="ja-JP" altLang="en-US" sz="3600" dirty="0">
                <a:latin typeface="+mn-ea"/>
                <a:sym typeface="ＭＳ Ｐゴシック" panose="020B0600070205080204" pitchFamily="50" charset="-128"/>
              </a:rPr>
              <a:t>文書にはオフショア金融センターを利用する</a:t>
            </a:r>
            <a:r>
              <a:rPr lang="en-US" altLang="ja-JP" sz="3600" dirty="0">
                <a:latin typeface="+mn-ea"/>
                <a:cs typeface="Calibri" panose="020F0502020204030204" pitchFamily="34" charset="0"/>
                <a:sym typeface="Calibri" panose="020F0502020204030204" pitchFamily="34" charset="0"/>
              </a:rPr>
              <a:t>21</a:t>
            </a:r>
            <a:r>
              <a:rPr lang="ja-JP" altLang="en-US" sz="3600" dirty="0">
                <a:latin typeface="+mn-ea"/>
                <a:sym typeface="ＭＳ Ｐゴシック" panose="020B0600070205080204" pitchFamily="50" charset="-128"/>
              </a:rPr>
              <a:t>万</a:t>
            </a:r>
            <a:r>
              <a:rPr lang="en-US" altLang="ja-JP" sz="3600" dirty="0">
                <a:latin typeface="+mn-ea"/>
                <a:cs typeface="Calibri" panose="020F0502020204030204" pitchFamily="34" charset="0"/>
                <a:sym typeface="Calibri" panose="020F0502020204030204" pitchFamily="34" charset="0"/>
              </a:rPr>
              <a:t>4</a:t>
            </a:r>
            <a:r>
              <a:rPr lang="ja-JP" altLang="en-US" sz="3600" dirty="0">
                <a:latin typeface="+mn-ea"/>
                <a:sym typeface="ＭＳ Ｐゴシック" panose="020B0600070205080204" pitchFamily="50" charset="-128"/>
              </a:rPr>
              <a:t>千社の企業の、株主や取締役などの情報を含む詳細な情報。</a:t>
            </a:r>
            <a:endParaRPr lang="en-US" altLang="ja-JP" sz="3600" dirty="0">
              <a:latin typeface="+mn-ea"/>
              <a:sym typeface="ＭＳ Ｐゴシック" panose="020B0600070205080204" pitchFamily="50" charset="-128"/>
            </a:endParaRPr>
          </a:p>
          <a:p>
            <a:pPr marL="457200" indent="-457200" algn="just">
              <a:buFont typeface="Arial" panose="020B0604020202020204" pitchFamily="34" charset="0"/>
              <a:buChar char="•"/>
            </a:pPr>
            <a:endParaRPr lang="en-US" altLang="ja-JP" sz="3600" dirty="0">
              <a:latin typeface="+mn-ea"/>
              <a:cs typeface="Calibri" panose="020F0502020204030204" pitchFamily="34" charset="0"/>
              <a:sym typeface="Calibri" panose="020F0502020204030204" pitchFamily="34" charset="0"/>
            </a:endParaRPr>
          </a:p>
          <a:p>
            <a:pPr marL="457200" indent="-457200" algn="just">
              <a:buFont typeface="Arial" panose="020B0604020202020204" pitchFamily="34" charset="0"/>
              <a:buChar char="•"/>
            </a:pPr>
            <a:r>
              <a:rPr lang="ja-JP" altLang="en-US" sz="3600" dirty="0">
                <a:latin typeface="+mn-ea"/>
                <a:sym typeface="ＭＳ Ｐゴシック" panose="020B0600070205080204" pitchFamily="50" charset="-128"/>
              </a:rPr>
              <a:t>関係者には多くの著名な政治家や富裕層の人々がおり、公的組織も存在する。</a:t>
            </a:r>
            <a:endParaRPr lang="ja-JP" altLang="en-US" sz="3600" dirty="0">
              <a:latin typeface="+mn-ea"/>
            </a:endParaRPr>
          </a:p>
        </p:txBody>
      </p:sp>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88</a:t>
            </a:fld>
            <a:endParaRPr lang="ja-JP" altLang="en-US" sz="1800">
              <a:solidFill>
                <a:schemeClr val="tx1"/>
              </a:solidFill>
            </a:endParaRPr>
          </a:p>
        </p:txBody>
      </p:sp>
    </p:spTree>
    <p:extLst>
      <p:ext uri="{BB962C8B-B14F-4D97-AF65-F5344CB8AC3E}">
        <p14:creationId xmlns:p14="http://schemas.microsoft.com/office/powerpoint/2010/main" val="22819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fade">
                                      <p:cBhvr>
                                        <p:cTn id="17"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正方形/長方形 1"/>
          <p:cNvSpPr>
            <a:spLocks noChangeArrowheads="1"/>
          </p:cNvSpPr>
          <p:nvPr/>
        </p:nvSpPr>
        <p:spPr bwMode="auto">
          <a:xfrm>
            <a:off x="873125" y="425450"/>
            <a:ext cx="107473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indent="-571500" algn="just">
              <a:buFont typeface="Arial" panose="020B0604020202020204" pitchFamily="34" charset="0"/>
              <a:buChar char="•"/>
            </a:pPr>
            <a:r>
              <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TAX</a:t>
            </a:r>
            <a:r>
              <a:rPr lang="ja-JP" altLang="en-US" sz="3600" dirty="0">
                <a:latin typeface="Calibri" panose="020F0502020204030204" pitchFamily="34" charset="0"/>
                <a:sym typeface="ＭＳ Ｐゴシック" panose="020B0600070205080204" pitchFamily="50" charset="-128"/>
              </a:rPr>
              <a:t>　</a:t>
            </a:r>
            <a:r>
              <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HAVEN</a:t>
            </a:r>
            <a:r>
              <a:rPr lang="ja-JP" altLang="en-US" sz="3600" dirty="0">
                <a:latin typeface="Calibri" panose="020F0502020204030204" pitchFamily="34" charset="0"/>
                <a:sym typeface="ＭＳ Ｐゴシック" panose="020B0600070205080204" pitchFamily="50" charset="-128"/>
              </a:rPr>
              <a:t>（避難所　ヘイブン　が正しい）　</a:t>
            </a:r>
            <a:r>
              <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HEAVEN</a:t>
            </a:r>
            <a:r>
              <a:rPr lang="ja-JP" altLang="en-US" sz="3600" dirty="0">
                <a:latin typeface="Calibri" panose="020F0502020204030204" pitchFamily="34" charset="0"/>
                <a:sym typeface="ＭＳ Ｐゴシック" panose="020B0600070205080204" pitchFamily="50" charset="-128"/>
              </a:rPr>
              <a:t>（ヘブン）は天国</a:t>
            </a:r>
            <a:endParaRPr lang="en-US" altLang="ja-JP" sz="3600" dirty="0">
              <a:latin typeface="Calibri" panose="020F0502020204030204" pitchFamily="34" charset="0"/>
              <a:sym typeface="ＭＳ Ｐゴシック" panose="020B0600070205080204" pitchFamily="50" charset="-128"/>
            </a:endParaRPr>
          </a:p>
          <a:p>
            <a:pPr marL="571500" indent="-571500"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571500" indent="-571500"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弁解になるが、本国の税金が高いので、税金が安いかただの国や地域へ避難するという意味なら、いい言葉とは言えない。</a:t>
            </a:r>
            <a:endParaRPr lang="en-US" altLang="ja-JP" sz="3600" dirty="0">
              <a:latin typeface="Calibri" panose="020F0502020204030204" pitchFamily="34" charset="0"/>
              <a:sym typeface="ＭＳ Ｐゴシック" panose="020B0600070205080204" pitchFamily="50" charset="-128"/>
            </a:endParaRPr>
          </a:p>
          <a:p>
            <a:pPr marL="571500" indent="-571500"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571500" indent="-571500"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それより税金を逃れて、やりたい放題の天国に逃げているという、タックスヘブンのほうがよいのではない</a:t>
            </a:r>
            <a:r>
              <a:rPr lang="ja-JP" altLang="en-US" sz="3600" dirty="0" smtClean="0">
                <a:latin typeface="Calibri" panose="020F0502020204030204" pitchFamily="34" charset="0"/>
                <a:sym typeface="ＭＳ Ｐゴシック" panose="020B0600070205080204" pitchFamily="50" charset="-128"/>
              </a:rPr>
              <a:t>か</a:t>
            </a:r>
            <a:r>
              <a:rPr lang="ja-JP" altLang="en-US" sz="3600" dirty="0">
                <a:solidFill>
                  <a:srgbClr val="000000"/>
                </a:solidFill>
                <a:latin typeface="Calibri" panose="020F0502020204030204" pitchFamily="34" charset="0"/>
                <a:sym typeface="ＭＳ Ｐゴシック" panose="020B0600070205080204" pitchFamily="50" charset="-128"/>
              </a:rPr>
              <a:t>。</a:t>
            </a:r>
            <a:endParaRPr lang="ja-JP" altLang="en-US" dirty="0">
              <a:solidFill>
                <a:srgbClr val="FFC000"/>
              </a:solidFill>
              <a:latin typeface="Calibri" panose="020F0502020204030204" pitchFamily="34" charset="0"/>
              <a:sym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89</a:t>
            </a:fld>
            <a:endParaRPr lang="ja-JP" altLang="en-US" sz="1800">
              <a:solidFill>
                <a:schemeClr val="tx1"/>
              </a:solidFill>
            </a:endParaRPr>
          </a:p>
        </p:txBody>
      </p:sp>
    </p:spTree>
    <p:extLst>
      <p:ext uri="{BB962C8B-B14F-4D97-AF65-F5344CB8AC3E}">
        <p14:creationId xmlns:p14="http://schemas.microsoft.com/office/powerpoint/2010/main" val="2683531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p:cBhvr>
                                        <p:cTn id="7" dur="500"/>
                                        <p:tgtEl>
                                          <p:spTgt spid="25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p:cBhvr>
                                        <p:cTn id="12" dur="500"/>
                                        <p:tgtEl>
                                          <p:spTgt spid="25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2">
                                            <p:txEl>
                                              <p:pRg st="4" end="4"/>
                                            </p:txEl>
                                          </p:spTgt>
                                        </p:tgtEl>
                                        <p:attrNameLst>
                                          <p:attrName>style.visibility</p:attrName>
                                        </p:attrNameLst>
                                      </p:cBhvr>
                                      <p:to>
                                        <p:strVal val="visible"/>
                                      </p:to>
                                    </p:set>
                                    <p:animEffect>
                                      <p:cBhvr>
                                        <p:cTn id="17"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3824" y="328714"/>
            <a:ext cx="11254411" cy="6740307"/>
          </a:xfrm>
          <a:prstGeom prst="rect">
            <a:avLst/>
          </a:prstGeom>
        </p:spPr>
        <p:txBody>
          <a:bodyPr wrap="square">
            <a:spAutoFit/>
          </a:bodyPr>
          <a:lstStyle/>
          <a:p>
            <a:pPr marL="457200" indent="-457200">
              <a:buClr>
                <a:srgbClr val="FFC000"/>
              </a:buClr>
              <a:buFontTx/>
              <a:buChar char="☆"/>
            </a:pPr>
            <a:r>
              <a:rPr lang="ja-JP" altLang="en-US" sz="3600" dirty="0"/>
              <a:t>このように</a:t>
            </a:r>
            <a:r>
              <a:rPr lang="ja-JP" altLang="en-US" sz="3600" dirty="0">
                <a:solidFill>
                  <a:srgbClr val="FFC000"/>
                </a:solidFill>
              </a:rPr>
              <a:t>国家</a:t>
            </a:r>
            <a:r>
              <a:rPr lang="ja-JP" altLang="en-US" sz="3600" dirty="0"/>
              <a:t>・地方</a:t>
            </a:r>
            <a:r>
              <a:rPr lang="ja-JP" altLang="en-US" sz="3600" dirty="0" smtClean="0">
                <a:solidFill>
                  <a:srgbClr val="FFC000"/>
                </a:solidFill>
              </a:rPr>
              <a:t>自治体</a:t>
            </a:r>
            <a:r>
              <a:rPr lang="ja-JP" altLang="en-US" sz="3600" dirty="0"/>
              <a:t>・</a:t>
            </a:r>
            <a:r>
              <a:rPr lang="ja-JP" altLang="en-US" sz="3600" dirty="0" smtClean="0">
                <a:solidFill>
                  <a:srgbClr val="FFC000"/>
                </a:solidFill>
              </a:rPr>
              <a:t>国際機関</a:t>
            </a:r>
            <a:r>
              <a:rPr lang="ja-JP" altLang="en-US" sz="3600" dirty="0" smtClean="0"/>
              <a:t>の</a:t>
            </a:r>
            <a:r>
              <a:rPr lang="ja-JP" altLang="en-US" sz="3600" dirty="0"/>
              <a:t>財政支出は国民経済や生活の隅々にいきわたっており、</a:t>
            </a:r>
            <a:r>
              <a:rPr lang="ja-JP" altLang="en-US" sz="3600" dirty="0" smtClean="0"/>
              <a:t>国家・国際機関（</a:t>
            </a:r>
            <a:r>
              <a:rPr lang="en-US" altLang="ja-JP" sz="3600" dirty="0" smtClean="0">
                <a:solidFill>
                  <a:srgbClr val="FFC000"/>
                </a:solidFill>
              </a:rPr>
              <a:t>GOs</a:t>
            </a:r>
            <a:r>
              <a:rPr lang="ja-JP" altLang="en-US" sz="3600" dirty="0" smtClean="0">
                <a:solidFill>
                  <a:srgbClr val="FFC000"/>
                </a:solidFill>
              </a:rPr>
              <a:t> </a:t>
            </a:r>
            <a:r>
              <a:rPr lang="ja-JP" altLang="en-US" sz="3600" dirty="0" smtClean="0"/>
              <a:t>）の</a:t>
            </a:r>
            <a:r>
              <a:rPr lang="ja-JP" altLang="en-US" sz="3600" dirty="0"/>
              <a:t>経済活動の分析と検証は重要な研究課題。</a:t>
            </a:r>
            <a:endParaRPr lang="en-US" altLang="ja-JP" sz="3600" dirty="0"/>
          </a:p>
          <a:p>
            <a:pPr>
              <a:buClr>
                <a:srgbClr val="FFC000"/>
              </a:buClr>
            </a:pPr>
            <a:endParaRPr lang="en-US" altLang="ja-JP" sz="3600" dirty="0"/>
          </a:p>
          <a:p>
            <a:pPr marL="457200" indent="-457200">
              <a:buClr>
                <a:srgbClr val="FFC000"/>
              </a:buClr>
              <a:buFontTx/>
              <a:buChar char="☆"/>
            </a:pPr>
            <a:r>
              <a:rPr lang="ja-JP" altLang="en-US" sz="3600" dirty="0"/>
              <a:t>とくに地方自治体の財政支出は「</a:t>
            </a:r>
            <a:r>
              <a:rPr lang="ja-JP" altLang="en-US" sz="3600" dirty="0">
                <a:solidFill>
                  <a:srgbClr val="FFFF00"/>
                </a:solidFill>
              </a:rPr>
              <a:t>ゆりかごから墓場まで</a:t>
            </a:r>
            <a:r>
              <a:rPr lang="ja-JP" altLang="en-US" sz="3600" dirty="0"/>
              <a:t>」（母子健康手帳の交付、教育、地域経済、病院、火葬場や墓地の経営）、人の生活とかかわっており、</a:t>
            </a:r>
            <a:endParaRPr lang="en-US" altLang="ja-JP" sz="3600" dirty="0"/>
          </a:p>
          <a:p>
            <a:pPr marL="457200" indent="-457200">
              <a:buClr>
                <a:srgbClr val="FFC000"/>
              </a:buClr>
              <a:buFontTx/>
              <a:buChar char="☆"/>
            </a:pPr>
            <a:endParaRPr lang="en-US" altLang="ja-JP" sz="3600" dirty="0"/>
          </a:p>
          <a:p>
            <a:pPr marL="457200" indent="-457200">
              <a:buClr>
                <a:srgbClr val="FFC000"/>
              </a:buClr>
              <a:buFontTx/>
              <a:buChar char="☆"/>
            </a:pPr>
            <a:r>
              <a:rPr lang="ja-JP" altLang="en-US" sz="3600" dirty="0"/>
              <a:t>そのマネジメントは経営学部の学生にとって、最も重要な</a:t>
            </a:r>
            <a:r>
              <a:rPr lang="ja-JP" altLang="en-US" sz="3600" dirty="0" smtClean="0"/>
              <a:t>授業。</a:t>
            </a:r>
            <a:endParaRPr lang="ja-JP" altLang="en-US" sz="2000" dirty="0">
              <a:solidFill>
                <a:srgbClr val="FF0000"/>
              </a:solidFill>
            </a:endParaRPr>
          </a:p>
          <a:p>
            <a:pPr marL="457200" indent="-457200">
              <a:buClr>
                <a:srgbClr val="FFC000"/>
              </a:buClr>
              <a:buFontTx/>
              <a:buChar char="☆"/>
            </a:pPr>
            <a:endParaRPr lang="ja-JP" altLang="en-US" sz="3600" dirty="0"/>
          </a:p>
        </p:txBody>
      </p:sp>
      <p:sp>
        <p:nvSpPr>
          <p:cNvPr id="4" name="スライド番号プレースホルダー 3"/>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7904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670628" cy="4648309"/>
          </a:xfrm>
        </p:spPr>
        <p:txBody>
          <a:bodyPr>
            <a:normAutofit fontScale="90000"/>
          </a:bodyPr>
          <a:lstStyle/>
          <a:p>
            <a:r>
              <a:rPr kumimoji="1" lang="ja-JP" altLang="en-US" dirty="0"/>
              <a:t>今日のレポートは</a:t>
            </a:r>
            <a:r>
              <a:rPr kumimoji="1" lang="en-US" altLang="ja-JP" dirty="0"/>
              <a:t/>
            </a:r>
            <a:br>
              <a:rPr kumimoji="1" lang="en-US" altLang="ja-JP" dirty="0"/>
            </a:br>
            <a:r>
              <a:rPr lang="en-US" altLang="ja-JP" dirty="0"/>
              <a:t/>
            </a:r>
            <a:br>
              <a:rPr lang="en-US" altLang="ja-JP" dirty="0"/>
            </a:br>
            <a:r>
              <a:rPr lang="en-US" altLang="ja-JP" dirty="0"/>
              <a:t>TAX</a:t>
            </a:r>
            <a:r>
              <a:rPr lang="ja-JP" altLang="en-US" dirty="0"/>
              <a:t>　</a:t>
            </a:r>
            <a:r>
              <a:rPr lang="en-US" altLang="ja-JP" dirty="0"/>
              <a:t>HAVEN</a:t>
            </a:r>
            <a:br>
              <a:rPr lang="en-US" altLang="ja-JP" dirty="0"/>
            </a:br>
            <a:r>
              <a:rPr lang="ja-JP" altLang="en-US" dirty="0"/>
              <a:t>か</a:t>
            </a:r>
            <a:r>
              <a:rPr lang="en-US" altLang="ja-JP" dirty="0"/>
              <a:t/>
            </a:r>
            <a:br>
              <a:rPr lang="en-US" altLang="ja-JP" dirty="0"/>
            </a:br>
            <a:r>
              <a:rPr lang="en-US" altLang="ja-JP" dirty="0"/>
              <a:t>TAX</a:t>
            </a:r>
            <a:r>
              <a:rPr lang="ja-JP" altLang="en-US" dirty="0"/>
              <a:t>　</a:t>
            </a:r>
            <a:r>
              <a:rPr lang="en-US" altLang="ja-JP" dirty="0"/>
              <a:t>HEAVEN</a:t>
            </a:r>
            <a:br>
              <a:rPr lang="en-US" altLang="ja-JP" dirty="0"/>
            </a:br>
            <a:r>
              <a:rPr lang="en-US" altLang="ja-JP" dirty="0"/>
              <a:t/>
            </a:r>
            <a:br>
              <a:rPr lang="en-US" altLang="ja-JP" dirty="0"/>
            </a:br>
            <a:r>
              <a:rPr lang="ja-JP" altLang="en-US" dirty="0" smtClean="0"/>
              <a:t>理由</a:t>
            </a:r>
            <a:r>
              <a:rPr lang="en-US" altLang="ja-JP" dirty="0" smtClean="0"/>
              <a:t/>
            </a:r>
            <a:br>
              <a:rPr lang="en-US" altLang="ja-JP" dirty="0" smtClean="0"/>
            </a:br>
            <a:r>
              <a:rPr lang="en-US" altLang="ja-JP" dirty="0"/>
              <a:t/>
            </a:r>
            <a:br>
              <a:rPr lang="en-US" altLang="ja-JP" dirty="0"/>
            </a:br>
            <a:r>
              <a:rPr lang="ja-JP" altLang="en-US" dirty="0" smtClean="0"/>
              <a:t>殺人事件について　</a:t>
            </a:r>
            <a:r>
              <a:rPr lang="ja-JP" altLang="en-US" dirty="0" smtClean="0">
                <a:solidFill>
                  <a:srgbClr val="FFFF00"/>
                </a:solidFill>
              </a:rPr>
              <a:t>ここまで</a:t>
            </a:r>
            <a:r>
              <a:rPr lang="en-US" altLang="ja-JP" dirty="0" smtClean="0">
                <a:solidFill>
                  <a:srgbClr val="FFFF00"/>
                </a:solidFill>
              </a:rPr>
              <a:t>6/26</a:t>
            </a:r>
            <a:r>
              <a:rPr kumimoji="1" lang="en-US" altLang="ja-JP" dirty="0"/>
              <a:t/>
            </a:r>
            <a:br>
              <a:rPr kumimoji="1" lang="en-US" altLang="ja-JP" dirty="0"/>
            </a:br>
            <a:r>
              <a:rPr lang="en-US" altLang="ja-JP" dirty="0"/>
              <a:t/>
            </a:r>
            <a:br>
              <a:rPr lang="en-US" altLang="ja-JP" dirty="0"/>
            </a:br>
            <a:endParaRPr kumimoji="1" lang="ja-JP" altLang="en-US" dirty="0"/>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90</a:t>
            </a:fld>
            <a:endParaRPr lang="ja-JP" altLang="en-US" sz="1800">
              <a:solidFill>
                <a:schemeClr val="tx1"/>
              </a:solidFill>
            </a:endParaRPr>
          </a:p>
        </p:txBody>
      </p:sp>
    </p:spTree>
    <p:extLst>
      <p:ext uri="{BB962C8B-B14F-4D97-AF65-F5344CB8AC3E}">
        <p14:creationId xmlns:p14="http://schemas.microsoft.com/office/powerpoint/2010/main" val="27589809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正方形/長方形 1"/>
          <p:cNvSpPr>
            <a:spLocks noChangeArrowheads="1"/>
          </p:cNvSpPr>
          <p:nvPr/>
        </p:nvSpPr>
        <p:spPr bwMode="auto">
          <a:xfrm>
            <a:off x="517525" y="1083366"/>
            <a:ext cx="1102677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節税（企業活動の実態あり）＝合法</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中間（企業活動はあるが、本国の課税逃れの意図が明白）＝ケースバイケースで判断</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脱税＝本国での脱税資金のヘイブンへの移動、地下組織の黒い資金の</a:t>
            </a:r>
            <a:r>
              <a:rPr lang="ja-JP" altLang="en-US" sz="3600" dirty="0">
                <a:solidFill>
                  <a:srgbClr val="FFC000"/>
                </a:solidFill>
                <a:latin typeface="Calibri" panose="020F0502020204030204" pitchFamily="34" charset="0"/>
                <a:sym typeface="ＭＳ Ｐゴシック" panose="020B0600070205080204" pitchFamily="50" charset="-128"/>
              </a:rPr>
              <a:t>マネーロンダリング</a:t>
            </a:r>
            <a:r>
              <a:rPr lang="ja-JP" altLang="en-US" sz="3600" dirty="0">
                <a:latin typeface="Calibri" panose="020F0502020204030204" pitchFamily="34" charset="0"/>
                <a:sym typeface="ＭＳ Ｐゴシック" panose="020B0600070205080204" pitchFamily="50" charset="-128"/>
              </a:rPr>
              <a:t>＝</a:t>
            </a:r>
            <a:r>
              <a:rPr lang="ja-JP" altLang="en-US" sz="3600" dirty="0">
                <a:solidFill>
                  <a:srgbClr val="00B050"/>
                </a:solidFill>
                <a:latin typeface="Calibri" panose="020F0502020204030204" pitchFamily="34" charset="0"/>
                <a:sym typeface="ＭＳ Ｐゴシック" panose="020B0600070205080204" pitchFamily="50" charset="-128"/>
              </a:rPr>
              <a:t>犯罪</a:t>
            </a:r>
            <a:endParaRPr lang="en-US" altLang="ja-JP" sz="3600" dirty="0">
              <a:solidFill>
                <a:srgbClr val="00B050"/>
              </a:solidFill>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関連企業・個人リストの完全版は</a:t>
            </a:r>
            <a:r>
              <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2016</a:t>
            </a:r>
            <a:r>
              <a:rPr lang="ja-JP" altLang="en-US" sz="3600" dirty="0">
                <a:latin typeface="Calibri" panose="020F0502020204030204" pitchFamily="34" charset="0"/>
                <a:sym typeface="ＭＳ Ｐゴシック" panose="020B0600070205080204" pitchFamily="50" charset="-128"/>
              </a:rPr>
              <a:t>年</a:t>
            </a:r>
            <a:r>
              <a:rPr lang="en-US" altLang="ja-JP" sz="3600" dirty="0">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5</a:t>
            </a:r>
            <a:r>
              <a:rPr lang="ja-JP" altLang="en-US" sz="3600" dirty="0">
                <a:latin typeface="Calibri" panose="020F0502020204030204" pitchFamily="34" charset="0"/>
                <a:sym typeface="ＭＳ Ｐゴシック" panose="020B0600070205080204" pitchFamily="50" charset="-128"/>
              </a:rPr>
              <a:t>月初めに公開された。</a:t>
            </a:r>
            <a:endParaRPr lang="ja-JP" altLang="en-US" dirty="0"/>
          </a:p>
        </p:txBody>
      </p:sp>
      <p:sp>
        <p:nvSpPr>
          <p:cNvPr id="26627" name="タイトル 2"/>
          <p:cNvSpPr>
            <a:spLocks noGrp="1" noChangeArrowheads="1"/>
          </p:cNvSpPr>
          <p:nvPr>
            <p:ph type="title" idx="4294967295"/>
          </p:nvPr>
        </p:nvSpPr>
        <p:spPr>
          <a:xfrm>
            <a:off x="227995" y="341244"/>
            <a:ext cx="10353761" cy="742122"/>
          </a:xfrm>
          <a:ln/>
        </p:spPr>
        <p:txBody>
          <a:bodyPr>
            <a:normAutofit fontScale="90000"/>
          </a:bodyPr>
          <a:lstStyle/>
          <a:p>
            <a:r>
              <a:rPr lang="ja-JP" altLang="en-US" sz="4000" dirty="0"/>
              <a:t>タックスヘイブンでの税金逃れの</a:t>
            </a:r>
            <a:r>
              <a:rPr lang="en-US" altLang="ja-JP" sz="4000" dirty="0"/>
              <a:t>3</a:t>
            </a:r>
            <a:r>
              <a:rPr lang="ja-JP" altLang="en-US" sz="4000" dirty="0" err="1"/>
              <a:t>つの</a:t>
            </a:r>
            <a:r>
              <a:rPr lang="ja-JP" altLang="en-US" sz="4000" dirty="0"/>
              <a:t>タイプ。</a:t>
            </a:r>
            <a:br>
              <a:rPr lang="ja-JP" altLang="en-US" sz="4000" dirty="0"/>
            </a:br>
            <a:endParaRPr lang="ja-JP" altLang="en-US" sz="4000" dirty="0"/>
          </a:p>
        </p:txBody>
      </p:sp>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91</a:t>
            </a:fld>
            <a:endParaRPr lang="ja-JP" altLang="en-US" sz="1800">
              <a:solidFill>
                <a:schemeClr val="tx1"/>
              </a:solidFill>
            </a:endParaRPr>
          </a:p>
        </p:txBody>
      </p:sp>
    </p:spTree>
    <p:extLst>
      <p:ext uri="{BB962C8B-B14F-4D97-AF65-F5344CB8AC3E}">
        <p14:creationId xmlns:p14="http://schemas.microsoft.com/office/powerpoint/2010/main" val="36987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p:cBhvr>
                                        <p:cTn id="12" dur="500"/>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animEffect>
                                      <p:cBhvr>
                                        <p:cTn id="17" dur="500"/>
                                        <p:tgtEl>
                                          <p:spTgt spid="2662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6">
                                            <p:txEl>
                                              <p:pRg st="6" end="6"/>
                                            </p:txEl>
                                          </p:spTgt>
                                        </p:tgtEl>
                                        <p:attrNameLst>
                                          <p:attrName>style.visibility</p:attrName>
                                        </p:attrNameLst>
                                      </p:cBhvr>
                                      <p:to>
                                        <p:strVal val="visible"/>
                                      </p:to>
                                    </p:set>
                                    <p:animEffect>
                                      <p:cBhvr>
                                        <p:cTn id="22" dur="500"/>
                                        <p:tgtEl>
                                          <p:spTgt spid="266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0791423" cy="3511416"/>
          </a:xfrm>
        </p:spPr>
        <p:txBody>
          <a:bodyPr>
            <a:normAutofit/>
          </a:bodyPr>
          <a:lstStyle/>
          <a:p>
            <a:r>
              <a:rPr lang="en-US" altLang="ja-JP" dirty="0"/>
              <a:t>Money </a:t>
            </a:r>
            <a:r>
              <a:rPr lang="en-US" altLang="ja-JP" dirty="0" smtClean="0">
                <a:solidFill>
                  <a:srgbClr val="FFFF00"/>
                </a:solidFill>
              </a:rPr>
              <a:t>launder</a:t>
            </a:r>
            <a:r>
              <a:rPr lang="en-US" altLang="ja-JP" dirty="0" smtClean="0"/>
              <a:t>ing</a:t>
            </a:r>
            <a:br>
              <a:rPr lang="en-US" altLang="ja-JP" dirty="0" smtClean="0"/>
            </a:br>
            <a:r>
              <a:rPr lang="ja-JP" altLang="en-US" dirty="0" smtClean="0"/>
              <a:t>（洗濯する）</a:t>
            </a:r>
            <a:r>
              <a:rPr lang="en-US" altLang="ja-JP" dirty="0" smtClean="0"/>
              <a:t/>
            </a:r>
            <a:br>
              <a:rPr lang="en-US" altLang="ja-JP" dirty="0" smtClean="0"/>
            </a:br>
            <a:r>
              <a:rPr lang="ja-JP" altLang="en-US" dirty="0" smtClean="0"/>
              <a:t>資金洗浄</a:t>
            </a:r>
            <a:r>
              <a:rPr lang="en-US" altLang="ja-JP" dirty="0" smtClean="0"/>
              <a:t/>
            </a:r>
            <a:br>
              <a:rPr lang="en-US" altLang="ja-JP" dirty="0" smtClean="0"/>
            </a:br>
            <a:r>
              <a:rPr lang="en-US" altLang="ja-JP" dirty="0" smtClean="0"/>
              <a:t>VS</a:t>
            </a:r>
            <a:br>
              <a:rPr lang="en-US" altLang="ja-JP" dirty="0" smtClean="0"/>
            </a:br>
            <a:r>
              <a:rPr lang="ja-JP" altLang="en-US" dirty="0" smtClean="0"/>
              <a:t>コインランドリー</a:t>
            </a:r>
            <a:r>
              <a:rPr lang="en-US" altLang="ja-JP" dirty="0"/>
              <a:t/>
            </a:r>
            <a:br>
              <a:rPr lang="en-US" altLang="ja-JP" dirty="0"/>
            </a:br>
            <a:r>
              <a:rPr lang="en-US" altLang="ja-JP" dirty="0"/>
              <a:t>Coin </a:t>
            </a:r>
            <a:r>
              <a:rPr lang="en-US" altLang="ja-JP" dirty="0" smtClean="0">
                <a:solidFill>
                  <a:srgbClr val="FFFF00"/>
                </a:solidFill>
              </a:rPr>
              <a:t>laundry</a:t>
            </a:r>
            <a:r>
              <a:rPr lang="en-US" altLang="ja-JP" dirty="0" smtClean="0"/>
              <a:t/>
            </a:r>
            <a:br>
              <a:rPr lang="en-US" altLang="ja-JP" dirty="0" smtClean="0"/>
            </a:br>
            <a:r>
              <a:rPr lang="ja-JP" altLang="en-US" dirty="0" smtClean="0"/>
              <a:t>（洗濯や）</a:t>
            </a:r>
            <a:r>
              <a:rPr kumimoji="1" lang="ja-JP" altLang="en-US" dirty="0" smtClean="0"/>
              <a:t>　</a:t>
            </a:r>
            <a:endParaRPr kumimoji="1" lang="ja-JP" altLang="en-US" dirty="0"/>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92</a:t>
            </a:fld>
            <a:endParaRPr lang="ja-JP" altLang="en-US" sz="1800">
              <a:solidFill>
                <a:schemeClr val="tx1"/>
              </a:solidFill>
            </a:endParaRPr>
          </a:p>
        </p:txBody>
      </p:sp>
    </p:spTree>
    <p:extLst>
      <p:ext uri="{BB962C8B-B14F-4D97-AF65-F5344CB8AC3E}">
        <p14:creationId xmlns:p14="http://schemas.microsoft.com/office/powerpoint/2010/main" val="12989171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5252" y="180459"/>
            <a:ext cx="8775148" cy="598971"/>
          </a:xfrm>
        </p:spPr>
        <p:txBody>
          <a:bodyPr/>
          <a:lstStyle/>
          <a:p>
            <a:r>
              <a:rPr lang="en-US" altLang="ja-JP" dirty="0"/>
              <a:t>ICIJ</a:t>
            </a:r>
            <a:r>
              <a:rPr lang="ja-JP" altLang="en-US" dirty="0"/>
              <a:t>が公開した日本企業</a:t>
            </a:r>
            <a:endParaRPr kumimoji="1" lang="ja-JP" altLang="en-US" dirty="0"/>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93</a:t>
            </a:fld>
            <a:endParaRPr lang="ja-JP" altLang="en-US" sz="1800">
              <a:solidFill>
                <a:schemeClr val="tx1"/>
              </a:solidFill>
            </a:endParaRPr>
          </a:p>
        </p:txBody>
      </p:sp>
      <p:sp>
        <p:nvSpPr>
          <p:cNvPr id="4" name="正方形/長方形 3"/>
          <p:cNvSpPr/>
          <p:nvPr/>
        </p:nvSpPr>
        <p:spPr>
          <a:xfrm>
            <a:off x="8084977" y="-18832"/>
            <a:ext cx="4363567" cy="369332"/>
          </a:xfrm>
          <a:prstGeom prst="rect">
            <a:avLst/>
          </a:prstGeom>
        </p:spPr>
        <p:txBody>
          <a:bodyPr wrap="none">
            <a:spAutoFit/>
          </a:bodyPr>
          <a:lstStyle/>
          <a:p>
            <a:r>
              <a:rPr lang="en-US" altLang="ja-JP" dirty="0">
                <a:hlinkClick r:id="rId2"/>
              </a:rPr>
              <a:t>http://yorozu-do.com/panama-paper/</a:t>
            </a:r>
            <a:r>
              <a:rPr lang="ja-JP" altLang="en-US" dirty="0"/>
              <a:t>　</a:t>
            </a:r>
          </a:p>
        </p:txBody>
      </p:sp>
      <p:sp>
        <p:nvSpPr>
          <p:cNvPr id="5" name="正方形/長方形 4"/>
          <p:cNvSpPr/>
          <p:nvPr/>
        </p:nvSpPr>
        <p:spPr>
          <a:xfrm>
            <a:off x="333513" y="904498"/>
            <a:ext cx="11449878" cy="5816977"/>
          </a:xfrm>
          <a:prstGeom prst="rect">
            <a:avLst/>
          </a:prstGeom>
        </p:spPr>
        <p:txBody>
          <a:bodyPr wrap="square">
            <a:spAutoFit/>
          </a:bodyPr>
          <a:lstStyle/>
          <a:p>
            <a:pPr algn="just"/>
            <a:r>
              <a:rPr lang="en-US" altLang="ja-JP" sz="2400" dirty="0"/>
              <a:t>Itochu Corporation(</a:t>
            </a:r>
            <a:r>
              <a:rPr lang="ja-JP" altLang="en-US" sz="3600" dirty="0">
                <a:solidFill>
                  <a:srgbClr val="FFC000"/>
                </a:solidFill>
              </a:rPr>
              <a:t>伊藤忠商事</a:t>
            </a:r>
            <a:r>
              <a:rPr lang="en-US" altLang="ja-JP" sz="2400" dirty="0"/>
              <a:t>)</a:t>
            </a:r>
            <a:r>
              <a:rPr lang="ja-JP" altLang="en-US" sz="2400" dirty="0"/>
              <a:t>　</a:t>
            </a:r>
            <a:r>
              <a:rPr lang="en-US" altLang="ja-JP" sz="2400" dirty="0"/>
              <a:t>ITOCHU CORPORATION(</a:t>
            </a:r>
            <a:r>
              <a:rPr lang="ja-JP" altLang="en-US" sz="2400" dirty="0"/>
              <a:t>伊藤忠商事</a:t>
            </a:r>
            <a:r>
              <a:rPr lang="en-US" altLang="ja-JP" sz="2400" dirty="0"/>
              <a:t>)</a:t>
            </a:r>
          </a:p>
          <a:p>
            <a:pPr algn="just"/>
            <a:r>
              <a:rPr lang="en-US" altLang="ja-JP" sz="2400" dirty="0"/>
              <a:t>ITOCHU Corporation(</a:t>
            </a:r>
            <a:r>
              <a:rPr lang="ja-JP" altLang="en-US" sz="2400" dirty="0"/>
              <a:t>伊藤忠商事</a:t>
            </a:r>
            <a:r>
              <a:rPr lang="en-US" altLang="ja-JP" sz="2400" dirty="0"/>
              <a:t>)</a:t>
            </a:r>
            <a:r>
              <a:rPr lang="ja-JP" altLang="en-US" sz="2400" dirty="0"/>
              <a:t>　</a:t>
            </a:r>
            <a:r>
              <a:rPr lang="en-US" altLang="ja-JP" sz="2400" dirty="0"/>
              <a:t>SSK supply(</a:t>
            </a:r>
            <a:r>
              <a:rPr lang="ja-JP" altLang="en-US" sz="2400" dirty="0"/>
              <a:t>エスエスケイサプライ株式会社</a:t>
            </a:r>
            <a:r>
              <a:rPr lang="en-US" altLang="ja-JP" sz="2400" dirty="0"/>
              <a:t>)</a:t>
            </a:r>
          </a:p>
          <a:p>
            <a:pPr algn="just"/>
            <a:r>
              <a:rPr lang="en-US" altLang="ja-JP" sz="2400" dirty="0"/>
              <a:t>Marubeni Corporation(</a:t>
            </a:r>
            <a:r>
              <a:rPr lang="ja-JP" altLang="en-US" sz="3600" dirty="0">
                <a:solidFill>
                  <a:srgbClr val="FFC000"/>
                </a:solidFill>
              </a:rPr>
              <a:t>丸紅</a:t>
            </a:r>
            <a:r>
              <a:rPr lang="en-US" altLang="ja-JP" sz="2400" dirty="0"/>
              <a:t>)</a:t>
            </a:r>
            <a:r>
              <a:rPr lang="ja-JP" altLang="en-US" sz="2400" dirty="0"/>
              <a:t>　</a:t>
            </a:r>
            <a:r>
              <a:rPr lang="en-US" altLang="ja-JP" sz="2400" dirty="0"/>
              <a:t>TOYO ENGINEERING CORPORATION(</a:t>
            </a:r>
            <a:r>
              <a:rPr lang="ja-JP" altLang="en-US" sz="2400" dirty="0"/>
              <a:t>東洋エンジニアリング株式会社</a:t>
            </a:r>
            <a:r>
              <a:rPr lang="en-US" altLang="ja-JP" sz="2400" dirty="0"/>
              <a:t>)</a:t>
            </a:r>
            <a:r>
              <a:rPr lang="ja-JP" altLang="en-US" sz="2400" dirty="0"/>
              <a:t>　</a:t>
            </a:r>
            <a:endParaRPr lang="en-US" altLang="ja-JP" sz="2400" dirty="0"/>
          </a:p>
          <a:p>
            <a:pPr algn="just"/>
            <a:r>
              <a:rPr lang="en-US" altLang="ja-JP" sz="2400" dirty="0"/>
              <a:t>IMAI SHOJI(</a:t>
            </a:r>
            <a:r>
              <a:rPr lang="ja-JP" altLang="en-US" sz="2400" dirty="0"/>
              <a:t>イマイ商事</a:t>
            </a:r>
            <a:r>
              <a:rPr lang="en-US" altLang="ja-JP" sz="2400" dirty="0"/>
              <a:t>)</a:t>
            </a:r>
            <a:r>
              <a:rPr lang="ja-JP" altLang="en-US" sz="2400" dirty="0"/>
              <a:t>　</a:t>
            </a:r>
            <a:r>
              <a:rPr lang="en-US" altLang="ja-JP" sz="2400" dirty="0"/>
              <a:t>TRANSPORTS CORPORATION(</a:t>
            </a:r>
            <a:r>
              <a:rPr lang="ja-JP" altLang="en-US" sz="2400" dirty="0"/>
              <a:t>トランスポート株式会社？詳細不明</a:t>
            </a:r>
            <a:r>
              <a:rPr lang="en-US" altLang="ja-JP" sz="2400" dirty="0"/>
              <a:t>)TOKYO KOBETSU SHIDO GAKUIN(</a:t>
            </a:r>
            <a:r>
              <a:rPr lang="ja-JP" altLang="en-US" sz="2400" dirty="0"/>
              <a:t>東京個別指導学院</a:t>
            </a:r>
            <a:r>
              <a:rPr lang="en-US" altLang="ja-JP" sz="2400" dirty="0"/>
              <a:t>)</a:t>
            </a:r>
            <a:r>
              <a:rPr lang="ja-JP" altLang="en-US" sz="2400" dirty="0"/>
              <a:t>　</a:t>
            </a:r>
            <a:r>
              <a:rPr lang="en-US" altLang="ja-JP" sz="2400" dirty="0"/>
              <a:t>LIVEDOOR CO. LTD.(</a:t>
            </a:r>
            <a:r>
              <a:rPr lang="ja-JP" altLang="en-US" sz="3600" dirty="0">
                <a:solidFill>
                  <a:srgbClr val="FFC000"/>
                </a:solidFill>
              </a:rPr>
              <a:t>ライブドア株式会社</a:t>
            </a:r>
            <a:r>
              <a:rPr lang="en-US" altLang="ja-JP" sz="2400" dirty="0"/>
              <a:t>)</a:t>
            </a:r>
          </a:p>
          <a:p>
            <a:pPr algn="just"/>
            <a:r>
              <a:rPr lang="en-US" altLang="ja-JP" sz="2400" dirty="0"/>
              <a:t>LIVEDOOR HOLDINGS CO., LTD(</a:t>
            </a:r>
            <a:r>
              <a:rPr lang="ja-JP" altLang="en-US" sz="2400" dirty="0"/>
              <a:t>株式会社ライブドアホールディングス</a:t>
            </a:r>
            <a:r>
              <a:rPr lang="en-US" altLang="ja-JP" sz="2400" dirty="0"/>
              <a:t>)</a:t>
            </a:r>
          </a:p>
          <a:p>
            <a:pPr algn="just"/>
            <a:r>
              <a:rPr lang="en-US" altLang="ja-JP" sz="2400" dirty="0"/>
              <a:t>Itochu Corporation(</a:t>
            </a:r>
            <a:r>
              <a:rPr lang="ja-JP" altLang="en-US" sz="2400" dirty="0"/>
              <a:t>伊藤忠商事</a:t>
            </a:r>
            <a:r>
              <a:rPr lang="en-US" altLang="ja-JP" sz="2400" dirty="0"/>
              <a:t>)</a:t>
            </a:r>
            <a:r>
              <a:rPr lang="ja-JP" altLang="en-US" sz="2400" dirty="0"/>
              <a:t>　</a:t>
            </a:r>
            <a:r>
              <a:rPr lang="en-US" altLang="ja-JP" sz="2400" dirty="0"/>
              <a:t>Marubeni Corporation(</a:t>
            </a:r>
            <a:r>
              <a:rPr lang="ja-JP" altLang="en-US" sz="2400" dirty="0"/>
              <a:t>丸紅</a:t>
            </a:r>
            <a:r>
              <a:rPr lang="en-US" altLang="ja-JP" sz="2400" dirty="0"/>
              <a:t>)</a:t>
            </a:r>
          </a:p>
          <a:p>
            <a:pPr algn="just"/>
            <a:r>
              <a:rPr lang="en-US" altLang="ja-JP" sz="2400" dirty="0"/>
              <a:t>SECOM SCIENCE AND TECHNOLOGY FOUNDATION(</a:t>
            </a:r>
            <a:r>
              <a:rPr lang="ja-JP" altLang="en-US" sz="3600" dirty="0">
                <a:solidFill>
                  <a:srgbClr val="FFC000"/>
                </a:solidFill>
              </a:rPr>
              <a:t>セコム</a:t>
            </a:r>
            <a:r>
              <a:rPr lang="en-US" altLang="ja-JP" sz="2400" dirty="0"/>
              <a:t>)</a:t>
            </a:r>
          </a:p>
          <a:p>
            <a:pPr algn="just"/>
            <a:r>
              <a:rPr lang="en-US" altLang="ja-JP" sz="2400" dirty="0"/>
              <a:t>Itochu Corporation(</a:t>
            </a:r>
            <a:r>
              <a:rPr lang="ja-JP" altLang="en-US" sz="2400" dirty="0"/>
              <a:t>伊藤忠商事</a:t>
            </a:r>
            <a:r>
              <a:rPr lang="en-US" altLang="ja-JP" sz="2400" dirty="0"/>
              <a:t>)</a:t>
            </a:r>
            <a:r>
              <a:rPr lang="ja-JP" altLang="en-US" sz="2400" dirty="0"/>
              <a:t>　</a:t>
            </a:r>
            <a:r>
              <a:rPr lang="en-US" altLang="ja-JP" sz="2400" dirty="0"/>
              <a:t>CORETECH CO., LTD.(</a:t>
            </a:r>
            <a:r>
              <a:rPr lang="ja-JP" altLang="en-US" sz="2400" dirty="0"/>
              <a:t>コアーテック株式会社</a:t>
            </a:r>
            <a:r>
              <a:rPr lang="en-US" altLang="ja-JP" sz="2400" dirty="0"/>
              <a:t>)</a:t>
            </a:r>
          </a:p>
          <a:p>
            <a:pPr algn="just"/>
            <a:r>
              <a:rPr lang="en-US" altLang="ja-JP" sz="2400" dirty="0"/>
              <a:t>SOFTBANK BB CORP.(</a:t>
            </a:r>
            <a:r>
              <a:rPr lang="ja-JP" altLang="en-US" sz="3600" dirty="0">
                <a:solidFill>
                  <a:srgbClr val="FFC000"/>
                </a:solidFill>
              </a:rPr>
              <a:t>ソフトバンク</a:t>
            </a:r>
            <a:r>
              <a:rPr lang="en-US" altLang="ja-JP" sz="3600" dirty="0">
                <a:solidFill>
                  <a:srgbClr val="FFC000"/>
                </a:solidFill>
              </a:rPr>
              <a:t>BB</a:t>
            </a:r>
            <a:r>
              <a:rPr lang="en-US" altLang="ja-JP" sz="2400" dirty="0"/>
              <a:t>)</a:t>
            </a:r>
            <a:r>
              <a:rPr lang="ja-JP" altLang="en-US" sz="2400" dirty="0"/>
              <a:t>　</a:t>
            </a:r>
            <a:r>
              <a:rPr lang="en-US" altLang="ja-JP" sz="2400" dirty="0"/>
              <a:t>EASTASIA GROUP CO., LTD(</a:t>
            </a:r>
            <a:r>
              <a:rPr lang="ja-JP" altLang="en-US" sz="2400" dirty="0"/>
              <a:t>イースタジアグループ</a:t>
            </a:r>
            <a:r>
              <a:rPr lang="en-US" altLang="ja-JP" sz="2400" dirty="0"/>
              <a:t>)</a:t>
            </a:r>
            <a:endParaRPr lang="ja-JP" altLang="en-US" sz="2400" dirty="0"/>
          </a:p>
        </p:txBody>
      </p:sp>
    </p:spTree>
    <p:extLst>
      <p:ext uri="{BB962C8B-B14F-4D97-AF65-F5344CB8AC3E}">
        <p14:creationId xmlns:p14="http://schemas.microsoft.com/office/powerpoint/2010/main" val="5355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412160"/>
          </a:xfrm>
        </p:spPr>
        <p:txBody>
          <a:bodyPr>
            <a:normAutofit fontScale="90000"/>
          </a:bodyPr>
          <a:lstStyle/>
          <a:p>
            <a:r>
              <a:rPr lang="ja-JP" altLang="en-US" dirty="0"/>
              <a:t>「国際調査報道ジャーナリスト連合」（</a:t>
            </a:r>
            <a:r>
              <a:rPr lang="en-US" altLang="ja-JP" dirty="0"/>
              <a:t>The International Consortium of Investigative </a:t>
            </a:r>
            <a:endParaRPr kumimoji="1" lang="ja-JP" altLang="en-US" dirty="0"/>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94</a:t>
            </a:fld>
            <a:endParaRPr lang="ja-JP" altLang="en-US" sz="1800">
              <a:solidFill>
                <a:schemeClr val="tx1"/>
              </a:solidFill>
            </a:endParaRPr>
          </a:p>
        </p:txBody>
      </p:sp>
    </p:spTree>
    <p:extLst>
      <p:ext uri="{BB962C8B-B14F-4D97-AF65-F5344CB8AC3E}">
        <p14:creationId xmlns:p14="http://schemas.microsoft.com/office/powerpoint/2010/main" val="13258404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noChangeArrowheads="1"/>
          </p:cNvSpPr>
          <p:nvPr>
            <p:ph type="title" idx="4294967295"/>
          </p:nvPr>
        </p:nvSpPr>
        <p:spPr>
          <a:xfrm>
            <a:off x="596900" y="200025"/>
            <a:ext cx="10515600" cy="942975"/>
          </a:xfrm>
          <a:ln/>
        </p:spPr>
        <p:txBody>
          <a:bodyPr>
            <a:normAutofit fontScale="90000"/>
          </a:bodyPr>
          <a:lstStyle/>
          <a:p>
            <a:r>
              <a:rPr lang="ja-JP" altLang="en-US" sz="4000" dirty="0">
                <a:solidFill>
                  <a:srgbClr val="FFC000"/>
                </a:solidFill>
              </a:rPr>
              <a:t>マネーロンダリング</a:t>
            </a:r>
            <a:r>
              <a:rPr lang="ja-JP" altLang="en-US" sz="4000" dirty="0"/>
              <a:t>（資金洗浄</a:t>
            </a:r>
            <a:r>
              <a:rPr lang="en-US" altLang="ja-JP" sz="4000" dirty="0"/>
              <a:t>money laundering</a:t>
            </a:r>
            <a:r>
              <a:rPr lang="ja-JP" altLang="en-US" sz="4000" dirty="0"/>
              <a:t>）</a:t>
            </a:r>
          </a:p>
        </p:txBody>
      </p:sp>
      <p:sp>
        <p:nvSpPr>
          <p:cNvPr id="27651" name="正方形/長方形 2"/>
          <p:cNvSpPr>
            <a:spLocks noChangeArrowheads="1"/>
          </p:cNvSpPr>
          <p:nvPr/>
        </p:nvSpPr>
        <p:spPr bwMode="auto">
          <a:xfrm>
            <a:off x="482600" y="1308100"/>
            <a:ext cx="113157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buFont typeface="Arial" panose="020B0604020202020204" pitchFamily="34" charset="0"/>
              <a:buChar char="•"/>
            </a:pPr>
            <a:r>
              <a:rPr lang="ja-JP" altLang="en-US" sz="3600" dirty="0">
                <a:latin typeface="ＭＳ Ｐゴシック" panose="020B0600070205080204" pitchFamily="50" charset="-128"/>
                <a:sym typeface="ＭＳ Ｐゴシック" panose="020B0600070205080204" pitchFamily="50" charset="-128"/>
              </a:rPr>
              <a:t>犯罪によって得られた収益金の出所などを隠蔽して、正当な手段で得たお金と見せかけ、一般市場で使っても身元がばれないようにする行為</a:t>
            </a:r>
            <a:endParaRPr lang="en-US" altLang="ja-JP" sz="3600" dirty="0">
              <a:latin typeface="ＭＳ Ｐゴシック" panose="020B0600070205080204" pitchFamily="50" charset="-128"/>
              <a:sym typeface="ＭＳ Ｐゴシック" panose="020B0600070205080204" pitchFamily="50" charset="-128"/>
            </a:endParaRPr>
          </a:p>
          <a:p>
            <a:pPr>
              <a:buFont typeface="Arial" panose="020B0604020202020204" pitchFamily="34" charset="0"/>
              <a:buChar char="•"/>
            </a:pPr>
            <a:endParaRPr lang="en-US" altLang="ja-JP" sz="3600" dirty="0">
              <a:latin typeface="ＭＳ Ｐゴシック" panose="020B0600070205080204" pitchFamily="50" charset="-128"/>
              <a:sym typeface="ＭＳ Ｐゴシック" panose="020B0600070205080204" pitchFamily="50" charset="-128"/>
            </a:endParaRPr>
          </a:p>
          <a:p>
            <a:pPr>
              <a:buFont typeface="Arial" panose="020B0604020202020204" pitchFamily="34" charset="0"/>
              <a:buChar char="•"/>
            </a:pPr>
            <a:r>
              <a:rPr lang="ja-JP" altLang="en-US" sz="3600" dirty="0">
                <a:latin typeface="ＭＳ ゴシック" panose="020B0609070205080204" pitchFamily="49" charset="-128"/>
                <a:ea typeface="ＭＳ ゴシック" panose="020B0609070205080204" pitchFamily="49" charset="-128"/>
                <a:sym typeface="ＭＳ ゴシック" panose="020B0609070205080204" pitchFamily="49" charset="-128"/>
              </a:rPr>
              <a:t>身代金、詐欺、違法賭博、脱税、粉飾決算、裏金</a:t>
            </a:r>
            <a:endParaRPr lang="en-US" altLang="ja-JP" sz="3600" dirty="0">
              <a:latin typeface="ＭＳ ゴシック" panose="020B0609070205080204" pitchFamily="49" charset="-128"/>
              <a:ea typeface="ＭＳ ゴシック" panose="020B0609070205080204" pitchFamily="49" charset="-128"/>
              <a:sym typeface="ＭＳ ゴシック" panose="020B0609070205080204" pitchFamily="49" charset="-128"/>
            </a:endParaRPr>
          </a:p>
          <a:p>
            <a:pPr>
              <a:buFont typeface="Arial" panose="020B0604020202020204" pitchFamily="34" charset="0"/>
              <a:buChar char="•"/>
            </a:pPr>
            <a:endParaRPr lang="en-US" altLang="ja-JP" sz="3600" dirty="0">
              <a:latin typeface="ＭＳ ゴシック" panose="020B0609070205080204" pitchFamily="49" charset="-128"/>
              <a:ea typeface="ＭＳ ゴシック" panose="020B0609070205080204" pitchFamily="49" charset="-128"/>
              <a:sym typeface="ＭＳ ゴシック" panose="020B0609070205080204" pitchFamily="49" charset="-128"/>
            </a:endParaRPr>
          </a:p>
          <a:p>
            <a:pPr>
              <a:buFont typeface="Arial" panose="020B0604020202020204" pitchFamily="34" charset="0"/>
              <a:buChar char="•"/>
            </a:pPr>
            <a:r>
              <a:rPr lang="ja-JP" altLang="en-US" sz="3600" dirty="0">
                <a:latin typeface="ＭＳ Ｐゴシック" panose="020B0600070205080204" pitchFamily="50" charset="-128"/>
                <a:sym typeface="ＭＳ Ｐゴシック" panose="020B0600070205080204" pitchFamily="50" charset="-128"/>
              </a:rPr>
              <a:t>手口→</a:t>
            </a:r>
            <a:r>
              <a:rPr lang="ja-JP" altLang="en-US" sz="3600" dirty="0">
                <a:solidFill>
                  <a:srgbClr val="FFC000"/>
                </a:solidFill>
                <a:latin typeface="ＭＳ Ｐゴシック" panose="020B0600070205080204" pitchFamily="50" charset="-128"/>
                <a:sym typeface="ＭＳ Ｐゴシック" panose="020B0600070205080204" pitchFamily="50" charset="-128"/>
              </a:rPr>
              <a:t>金融機関の架空口座</a:t>
            </a:r>
            <a:r>
              <a:rPr lang="ja-JP" altLang="en-US" sz="3600" dirty="0">
                <a:latin typeface="ＭＳ Ｐゴシック" panose="020B0600070205080204" pitchFamily="50" charset="-128"/>
                <a:sym typeface="ＭＳ Ｐゴシック" panose="020B0600070205080204" pitchFamily="50" charset="-128"/>
              </a:rPr>
              <a:t>等を利用して転々と送金を繰り返したり、債券や株式を購入。</a:t>
            </a:r>
            <a:endParaRPr lang="en-US" altLang="ja-JP" sz="3600" dirty="0">
              <a:latin typeface="ＭＳ Ｐゴシック" panose="020B0600070205080204" pitchFamily="50" charset="-128"/>
              <a:sym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95</a:t>
            </a:fld>
            <a:endParaRPr lang="ja-JP" altLang="en-US" sz="1800">
              <a:solidFill>
                <a:schemeClr val="tx1"/>
              </a:solidFill>
            </a:endParaRPr>
          </a:p>
        </p:txBody>
      </p:sp>
    </p:spTree>
    <p:extLst>
      <p:ext uri="{BB962C8B-B14F-4D97-AF65-F5344CB8AC3E}">
        <p14:creationId xmlns:p14="http://schemas.microsoft.com/office/powerpoint/2010/main" val="1275660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p:cBhvr>
                                        <p:cTn id="1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正方形/長方形 2"/>
          <p:cNvSpPr>
            <a:spLocks noChangeArrowheads="1"/>
          </p:cNvSpPr>
          <p:nvPr/>
        </p:nvSpPr>
        <p:spPr bwMode="auto">
          <a:xfrm>
            <a:off x="812800" y="685800"/>
            <a:ext cx="1076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buFont typeface="Arial" panose="020B0604020202020204" pitchFamily="34" charset="0"/>
              <a:buChar char="•"/>
            </a:pPr>
            <a:r>
              <a:rPr lang="ja-JP" altLang="en-US" sz="3600" dirty="0">
                <a:solidFill>
                  <a:srgbClr val="FFC000"/>
                </a:solidFill>
                <a:latin typeface="Calibri" panose="020F0502020204030204" pitchFamily="34" charset="0"/>
                <a:sym typeface="ＭＳ Ｐゴシック" panose="020B0600070205080204" pitchFamily="50" charset="-128"/>
              </a:rPr>
              <a:t>海外送金</a:t>
            </a:r>
            <a:r>
              <a:rPr lang="ja-JP" altLang="en-US" sz="3600" dirty="0">
                <a:latin typeface="Calibri" panose="020F0502020204030204" pitchFamily="34" charset="0"/>
                <a:sym typeface="ＭＳ Ｐゴシック" panose="020B0600070205080204" pitchFamily="50" charset="-128"/>
              </a:rPr>
              <a:t>し</a:t>
            </a:r>
            <a:r>
              <a:rPr lang="ja-JP" altLang="en-US" sz="3600" dirty="0">
                <a:solidFill>
                  <a:srgbClr val="FFC000"/>
                </a:solidFill>
                <a:latin typeface="Calibri" panose="020F0502020204030204" pitchFamily="34" charset="0"/>
                <a:sym typeface="ＭＳ Ｐゴシック" panose="020B0600070205080204" pitchFamily="50" charset="-128"/>
              </a:rPr>
              <a:t>架空ビジネスに利益計上</a:t>
            </a:r>
            <a:r>
              <a:rPr lang="ja-JP" altLang="en-US" sz="3600" dirty="0">
                <a:latin typeface="Calibri" panose="020F0502020204030204" pitchFamily="34" charset="0"/>
                <a:sym typeface="ＭＳ Ｐゴシック" panose="020B0600070205080204" pitchFamily="50" charset="-128"/>
              </a:rPr>
              <a:t>させて国内に戻したり、</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ja-JP" altLang="en-US"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r>
              <a:rPr lang="ja-JP" altLang="en-US" sz="3600" dirty="0">
                <a:solidFill>
                  <a:srgbClr val="FFC000"/>
                </a:solidFill>
                <a:latin typeface="Calibri" panose="020F0502020204030204" pitchFamily="34" charset="0"/>
                <a:sym typeface="ＭＳ Ｐゴシック" panose="020B0600070205080204" pitchFamily="50" charset="-128"/>
              </a:rPr>
              <a:t>合法的な財産と混和</a:t>
            </a:r>
            <a:r>
              <a:rPr lang="ja-JP" altLang="en-US" sz="3600" dirty="0">
                <a:latin typeface="Calibri" panose="020F0502020204030204" pitchFamily="34" charset="0"/>
                <a:sym typeface="ＭＳ Ｐゴシック" panose="020B0600070205080204" pitchFamily="50" charset="-128"/>
              </a:rPr>
              <a:t>させるなどの方法。</a:t>
            </a:r>
            <a:endParaRPr lang="en-US" altLang="ja-JP"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endParaRPr lang="ja-JP" altLang="en-US" sz="3600" dirty="0">
              <a:latin typeface="Calibri" panose="020F0502020204030204" pitchFamily="34" charset="0"/>
              <a:sym typeface="ＭＳ Ｐゴシック" panose="020B0600070205080204" pitchFamily="50" charset="-128"/>
            </a:endParaRPr>
          </a:p>
          <a:p>
            <a:pPr algn="just">
              <a:buFont typeface="Arial" panose="020B0604020202020204" pitchFamily="34" charset="0"/>
              <a:buChar char="•"/>
            </a:pPr>
            <a:r>
              <a:rPr lang="ja-JP" altLang="en-US" sz="3600" dirty="0">
                <a:latin typeface="Calibri" panose="020F0502020204030204" pitchFamily="34" charset="0"/>
                <a:sym typeface="ＭＳ Ｐゴシック" panose="020B0600070205080204" pitchFamily="50" charset="-128"/>
              </a:rPr>
              <a:t>海外での利益計上の際は、少しでも課税による目減りを減らすために</a:t>
            </a:r>
            <a:r>
              <a:rPr lang="ja-JP" altLang="en-US" sz="3600" dirty="0">
                <a:solidFill>
                  <a:srgbClr val="FFC000"/>
                </a:solidFill>
                <a:latin typeface="Calibri" panose="020F0502020204030204" pitchFamily="34" charset="0"/>
                <a:sym typeface="ＭＳ Ｐゴシック" panose="020B0600070205080204" pitchFamily="50" charset="-128"/>
              </a:rPr>
              <a:t>税率が低い、タックスヘイヴンを迂回</a:t>
            </a:r>
            <a:r>
              <a:rPr lang="ja-JP" altLang="en-US" sz="3600" dirty="0">
                <a:latin typeface="Calibri" panose="020F0502020204030204" pitchFamily="34" charset="0"/>
                <a:sym typeface="ＭＳ Ｐゴシック" panose="020B0600070205080204" pitchFamily="50" charset="-128"/>
              </a:rPr>
              <a:t>する</a:t>
            </a:r>
            <a:r>
              <a:rPr lang="ja-JP" altLang="en-US" sz="3600" dirty="0" smtClean="0">
                <a:latin typeface="Calibri" panose="020F0502020204030204" pitchFamily="34" charset="0"/>
                <a:sym typeface="ＭＳ Ｐゴシック" panose="020B0600070205080204" pitchFamily="50" charset="-128"/>
              </a:rPr>
              <a:t>。</a:t>
            </a:r>
            <a:endParaRPr lang="ja-JP" altLang="en-US" sz="2000" dirty="0">
              <a:solidFill>
                <a:srgbClr val="FF0000"/>
              </a:solidFill>
            </a:endParaRPr>
          </a:p>
        </p:txBody>
      </p:sp>
      <p:sp>
        <p:nvSpPr>
          <p:cNvPr id="2" name="スライド番号プレースホルダー 1"/>
          <p:cNvSpPr>
            <a:spLocks noGrp="1"/>
          </p:cNvSpPr>
          <p:nvPr>
            <p:ph type="sldNum" sz="quarter" idx="12"/>
          </p:nvPr>
        </p:nvSpPr>
        <p:spPr/>
        <p:txBody>
          <a:bodyPr/>
          <a:lstStyle/>
          <a:p>
            <a:fld id="{A9E8B040-4CB1-4A99-8603-177D620BA1BB}" type="slidenum">
              <a:rPr lang="ja-JP" altLang="en-US" smtClean="0"/>
              <a:pPr/>
              <a:t>96</a:t>
            </a:fld>
            <a:endParaRPr lang="ja-JP" altLang="en-US" sz="1800">
              <a:solidFill>
                <a:schemeClr val="tx1"/>
              </a:solidFill>
            </a:endParaRPr>
          </a:p>
        </p:txBody>
      </p:sp>
    </p:spTree>
    <p:extLst>
      <p:ext uri="{BB962C8B-B14F-4D97-AF65-F5344CB8AC3E}">
        <p14:creationId xmlns:p14="http://schemas.microsoft.com/office/powerpoint/2010/main" val="4019114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p:cBhvr>
                                        <p:cTn id="7" dur="500"/>
                                        <p:tgtEl>
                                          <p:spTgt spid="286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4">
                                            <p:txEl>
                                              <p:pRg st="2" end="2"/>
                                            </p:txEl>
                                          </p:spTgt>
                                        </p:tgtEl>
                                        <p:attrNameLst>
                                          <p:attrName>style.visibility</p:attrName>
                                        </p:attrNameLst>
                                      </p:cBhvr>
                                      <p:to>
                                        <p:strVal val="visible"/>
                                      </p:to>
                                    </p:set>
                                    <p:animEffect>
                                      <p:cBhvr>
                                        <p:cTn id="12" dur="500"/>
                                        <p:tgtEl>
                                          <p:spTgt spid="286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4">
                                            <p:txEl>
                                              <p:pRg st="4" end="4"/>
                                            </p:txEl>
                                          </p:spTgt>
                                        </p:tgtEl>
                                        <p:attrNameLst>
                                          <p:attrName>style.visibility</p:attrName>
                                        </p:attrNameLst>
                                      </p:cBhvr>
                                      <p:to>
                                        <p:strVal val="visible"/>
                                      </p:to>
                                    </p:set>
                                    <p:animEffect>
                                      <p:cBhvr>
                                        <p:cTn id="17" dur="500"/>
                                        <p:tgtEl>
                                          <p:spTgt spid="28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681" y="208606"/>
            <a:ext cx="10515600" cy="1325563"/>
          </a:xfrm>
        </p:spPr>
        <p:txBody>
          <a:bodyPr>
            <a:normAutofit/>
          </a:bodyPr>
          <a:lstStyle/>
          <a:p>
            <a:pPr algn="l"/>
            <a:r>
              <a:rPr lang="ja-JP" altLang="en-US" dirty="0"/>
              <a:t>パナマ文書報道記者、マルタで殺害　車運転中に爆弾 </a:t>
            </a:r>
            <a:r>
              <a:rPr lang="ja-JP" altLang="en-US" dirty="0" smtClean="0"/>
              <a:t> </a:t>
            </a:r>
            <a:r>
              <a:rPr lang="ja-JP" altLang="en-US" dirty="0"/>
              <a:t/>
            </a:r>
            <a:br>
              <a:rPr lang="ja-JP" altLang="en-US" dirty="0"/>
            </a:br>
            <a:r>
              <a:rPr lang="en-US" altLang="ja-JP" dirty="0"/>
              <a:t>2017/10/17 </a:t>
            </a:r>
            <a:endParaRPr kumimoji="1" lang="ja-JP" altLang="en-US" dirty="0"/>
          </a:p>
        </p:txBody>
      </p:sp>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97</a:t>
            </a:fld>
            <a:endParaRPr lang="ja-JP" altLang="en-US" sz="1800">
              <a:solidFill>
                <a:schemeClr val="tx1"/>
              </a:solidFill>
            </a:endParaRPr>
          </a:p>
        </p:txBody>
      </p:sp>
      <p:sp>
        <p:nvSpPr>
          <p:cNvPr id="4" name="正方形/長方形 3"/>
          <p:cNvSpPr/>
          <p:nvPr/>
        </p:nvSpPr>
        <p:spPr>
          <a:xfrm>
            <a:off x="236691" y="1326524"/>
            <a:ext cx="11547477" cy="5016758"/>
          </a:xfrm>
          <a:prstGeom prst="rect">
            <a:avLst/>
          </a:prstGeom>
        </p:spPr>
        <p:txBody>
          <a:bodyPr wrap="square">
            <a:spAutoFit/>
          </a:bodyPr>
          <a:lstStyle/>
          <a:p>
            <a:pPr algn="just"/>
            <a:r>
              <a:rPr lang="ja-JP" altLang="en-US" sz="3200" dirty="0" smtClean="0"/>
              <a:t>「</a:t>
            </a:r>
            <a:r>
              <a:rPr lang="ja-JP" altLang="en-US" sz="3200" dirty="0"/>
              <a:t>パナマ文書」の報道に加わった女性ジャーナリストが</a:t>
            </a:r>
            <a:r>
              <a:rPr lang="en-US" altLang="ja-JP" sz="3200" dirty="0"/>
              <a:t>16</a:t>
            </a:r>
            <a:r>
              <a:rPr lang="ja-JP" altLang="en-US" sz="3200" dirty="0"/>
              <a:t>日、地中海の島国マルタで車を運転中、爆弾の爆発により</a:t>
            </a:r>
            <a:r>
              <a:rPr lang="ja-JP" altLang="en-US" sz="3200" dirty="0" smtClean="0"/>
              <a:t>死亡。</a:t>
            </a:r>
            <a:endParaRPr lang="en-US" altLang="ja-JP" sz="3200" dirty="0" smtClean="0"/>
          </a:p>
          <a:p>
            <a:pPr algn="just"/>
            <a:endParaRPr lang="en-US" altLang="ja-JP" sz="3200" dirty="0"/>
          </a:p>
          <a:p>
            <a:pPr algn="just"/>
            <a:r>
              <a:rPr lang="ja-JP" altLang="en-US" sz="3200" dirty="0" smtClean="0"/>
              <a:t>何者</a:t>
            </a:r>
            <a:r>
              <a:rPr lang="ja-JP" altLang="en-US" sz="3200" dirty="0"/>
              <a:t>かに殺害された公算が大きく、衝撃が広がっている。ロイター通信などが報じた。</a:t>
            </a:r>
          </a:p>
          <a:p>
            <a:pPr algn="just"/>
            <a:endParaRPr lang="ja-JP" altLang="en-US" sz="3200" dirty="0"/>
          </a:p>
          <a:p>
            <a:pPr algn="just"/>
            <a:r>
              <a:rPr lang="ja-JP" altLang="en-US" sz="3200" dirty="0"/>
              <a:t>　死亡したのはダフネ・カルアナガリチアさん（</a:t>
            </a:r>
            <a:r>
              <a:rPr lang="en-US" altLang="ja-JP" sz="3200" dirty="0"/>
              <a:t>53</a:t>
            </a:r>
            <a:r>
              <a:rPr lang="ja-JP" altLang="en-US" sz="3200" dirty="0"/>
              <a:t>）</a:t>
            </a:r>
            <a:r>
              <a:rPr lang="ja-JP" altLang="en-US" sz="3200" dirty="0" smtClean="0"/>
              <a:t>。</a:t>
            </a:r>
            <a:endParaRPr lang="en-US" altLang="ja-JP" sz="3200" dirty="0" smtClean="0"/>
          </a:p>
          <a:p>
            <a:pPr algn="just"/>
            <a:endParaRPr lang="en-US" altLang="ja-JP" sz="3200" dirty="0"/>
          </a:p>
          <a:p>
            <a:pPr algn="just"/>
            <a:r>
              <a:rPr lang="ja-JP" altLang="en-US" sz="3200" dirty="0" smtClean="0"/>
              <a:t>調査</a:t>
            </a:r>
            <a:r>
              <a:rPr lang="ja-JP" altLang="en-US" sz="3200" dirty="0"/>
              <a:t>報道ジャーナリストとして有名で、政治家の腐敗や汚職を厳しく指摘してきた</a:t>
            </a:r>
            <a:r>
              <a:rPr lang="ja-JP" altLang="en-US" sz="3200" dirty="0" smtClean="0"/>
              <a:t>。</a:t>
            </a:r>
            <a:endParaRPr lang="ja-JP" altLang="en-US" sz="1600" dirty="0">
              <a:solidFill>
                <a:srgbClr val="FF0000"/>
              </a:solidFill>
            </a:endParaRPr>
          </a:p>
        </p:txBody>
      </p:sp>
    </p:spTree>
    <p:extLst>
      <p:ext uri="{BB962C8B-B14F-4D97-AF65-F5344CB8AC3E}">
        <p14:creationId xmlns:p14="http://schemas.microsoft.com/office/powerpoint/2010/main" val="18785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A9E8B040-4CB1-4A99-8603-177D620BA1BB}" type="slidenum">
              <a:rPr lang="ja-JP" altLang="en-US" smtClean="0"/>
              <a:pPr/>
              <a:t>98</a:t>
            </a:fld>
            <a:endParaRPr lang="ja-JP" altLang="en-US" sz="1800">
              <a:solidFill>
                <a:schemeClr val="tx1"/>
              </a:solidFill>
            </a:endParaRPr>
          </a:p>
        </p:txBody>
      </p:sp>
      <p:sp>
        <p:nvSpPr>
          <p:cNvPr id="4" name="正方形/長方形 3"/>
          <p:cNvSpPr/>
          <p:nvPr/>
        </p:nvSpPr>
        <p:spPr>
          <a:xfrm>
            <a:off x="407831" y="230060"/>
            <a:ext cx="11260428" cy="5509200"/>
          </a:xfrm>
          <a:prstGeom prst="rect">
            <a:avLst/>
          </a:prstGeom>
        </p:spPr>
        <p:txBody>
          <a:bodyPr wrap="square">
            <a:spAutoFit/>
          </a:bodyPr>
          <a:lstStyle/>
          <a:p>
            <a:r>
              <a:rPr lang="ja-JP" altLang="en-US" sz="3200" dirty="0"/>
              <a:t>同国のムスカット首相の妻らがパナマに会社を置く形で、資産を隠していたとの疑惑を報じていた</a:t>
            </a:r>
            <a:r>
              <a:rPr lang="ja-JP" altLang="en-US" sz="3200" dirty="0" smtClean="0"/>
              <a:t>。</a:t>
            </a:r>
            <a:endParaRPr lang="en-US" altLang="ja-JP" sz="3200" dirty="0" smtClean="0"/>
          </a:p>
          <a:p>
            <a:endParaRPr lang="en-US" altLang="ja-JP" sz="3200" dirty="0"/>
          </a:p>
          <a:p>
            <a:r>
              <a:rPr lang="ja-JP" altLang="en-US" sz="3200" dirty="0" smtClean="0"/>
              <a:t>事件</a:t>
            </a:r>
            <a:r>
              <a:rPr lang="ja-JP" altLang="en-US" sz="3200" dirty="0"/>
              <a:t>の直前にもブログを更新し、「不正している人がたくさんいて、状況は深刻だ」と投稿していた</a:t>
            </a:r>
            <a:r>
              <a:rPr lang="ja-JP" altLang="en-US" sz="3200" dirty="0" smtClean="0"/>
              <a:t>。</a:t>
            </a:r>
            <a:endParaRPr lang="en-US" altLang="ja-JP" sz="3200" dirty="0" smtClean="0"/>
          </a:p>
          <a:p>
            <a:endParaRPr lang="en-US" altLang="ja-JP" sz="3200" dirty="0"/>
          </a:p>
          <a:p>
            <a:r>
              <a:rPr lang="ja-JP" altLang="en-US" sz="3200" dirty="0" smtClean="0"/>
              <a:t>カルアナガリチア</a:t>
            </a:r>
            <a:r>
              <a:rPr lang="ja-JP" altLang="en-US" sz="3200" dirty="0"/>
              <a:t>さんは、最近、脅迫を受けていると警察に訴えていたとされる。</a:t>
            </a:r>
          </a:p>
          <a:p>
            <a:endParaRPr lang="ja-JP" altLang="en-US" sz="3200" dirty="0"/>
          </a:p>
          <a:p>
            <a:r>
              <a:rPr lang="ja-JP" altLang="en-US" sz="3200" dirty="0"/>
              <a:t>　首相は一連の疑惑を受けて今年６月に前倒しで総選挙を実施し、圧勝していた</a:t>
            </a:r>
            <a:r>
              <a:rPr lang="ja-JP" altLang="en-US" sz="3200" dirty="0" smtClean="0"/>
              <a:t>。</a:t>
            </a:r>
            <a:endParaRPr lang="en-US" altLang="ja-JP" dirty="0"/>
          </a:p>
        </p:txBody>
      </p:sp>
    </p:spTree>
    <p:extLst>
      <p:ext uri="{BB962C8B-B14F-4D97-AF65-F5344CB8AC3E}">
        <p14:creationId xmlns:p14="http://schemas.microsoft.com/office/powerpoint/2010/main" val="249297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D22F896-40B5-4ADD-8801-0D06FADFA095}" type="slidenum">
              <a:rPr lang="en-US" smtClean="0"/>
              <a:pPr/>
              <a:t>99</a:t>
            </a:fld>
            <a:endParaRPr lang="en-US" dirty="0"/>
          </a:p>
        </p:txBody>
      </p:sp>
      <p:sp>
        <p:nvSpPr>
          <p:cNvPr id="3" name="正方形/長方形 2"/>
          <p:cNvSpPr/>
          <p:nvPr/>
        </p:nvSpPr>
        <p:spPr>
          <a:xfrm>
            <a:off x="356314" y="233640"/>
            <a:ext cx="11376339" cy="2831544"/>
          </a:xfrm>
          <a:prstGeom prst="rect">
            <a:avLst/>
          </a:prstGeom>
        </p:spPr>
        <p:txBody>
          <a:bodyPr wrap="square">
            <a:spAutoFit/>
          </a:bodyPr>
          <a:lstStyle/>
          <a:p>
            <a:pPr algn="just"/>
            <a:r>
              <a:rPr lang="ja-JP" altLang="en-US" sz="3200" dirty="0"/>
              <a:t>ＡＦＰ通信によると、首相は</a:t>
            </a:r>
            <a:r>
              <a:rPr lang="en-US" altLang="ja-JP" sz="3200" dirty="0"/>
              <a:t>16</a:t>
            </a:r>
            <a:r>
              <a:rPr lang="ja-JP" altLang="en-US" sz="3200" dirty="0"/>
              <a:t>日の事件について「野蛮な行為</a:t>
            </a:r>
            <a:r>
              <a:rPr lang="ja-JP" altLang="en-US" sz="3200" dirty="0" smtClean="0"/>
              <a:t>。</a:t>
            </a:r>
            <a:endParaRPr lang="en-US" altLang="ja-JP" sz="3200" dirty="0" smtClean="0"/>
          </a:p>
          <a:p>
            <a:pPr algn="just"/>
            <a:endParaRPr lang="en-US" altLang="ja-JP" sz="3200" dirty="0"/>
          </a:p>
          <a:p>
            <a:pPr algn="just"/>
            <a:r>
              <a:rPr lang="ja-JP" altLang="en-US" sz="3200" dirty="0" smtClean="0"/>
              <a:t>我々</a:t>
            </a:r>
            <a:r>
              <a:rPr lang="ja-JP" altLang="en-US" sz="3200" dirty="0"/>
              <a:t>の民主主義と報道の自由にとって暗い一日となった」と批判</a:t>
            </a:r>
            <a:r>
              <a:rPr lang="ja-JP" altLang="en-US" sz="3200" dirty="0" smtClean="0"/>
              <a:t>。</a:t>
            </a:r>
            <a:endParaRPr lang="en-US" altLang="ja-JP" sz="3200" dirty="0" smtClean="0"/>
          </a:p>
          <a:p>
            <a:pPr algn="just"/>
            <a:r>
              <a:rPr lang="ja-JP" altLang="en-US" sz="3200" dirty="0" smtClean="0"/>
              <a:t>米</a:t>
            </a:r>
            <a:r>
              <a:rPr lang="ja-JP" altLang="en-US" sz="3200" dirty="0"/>
              <a:t>連邦捜査局（ＦＢＩ）の支援を受け、徹底的に捜査する考えを表明した。</a:t>
            </a:r>
          </a:p>
          <a:p>
            <a:r>
              <a:rPr lang="en-US" altLang="ja-JP" dirty="0"/>
              <a:t>https://www.nikkei.com/article/DGXMZO22353100X11C17A0FF2000/</a:t>
            </a:r>
          </a:p>
        </p:txBody>
      </p:sp>
    </p:spTree>
    <p:extLst>
      <p:ext uri="{BB962C8B-B14F-4D97-AF65-F5344CB8AC3E}">
        <p14:creationId xmlns:p14="http://schemas.microsoft.com/office/powerpoint/2010/main" val="1041273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TM04033921[[fn=ダマスク]]</Template>
  <TotalTime>7888</TotalTime>
  <Words>7239</Words>
  <Application>Microsoft Office PowerPoint</Application>
  <PresentationFormat>ワイド画面</PresentationFormat>
  <Paragraphs>777</Paragraphs>
  <Slides>119</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119</vt:i4>
      </vt:variant>
    </vt:vector>
  </HeadingPairs>
  <TitlesOfParts>
    <vt:vector size="127" baseType="lpstr">
      <vt:lpstr>ＭＳ Ｐゴシック</vt:lpstr>
      <vt:lpstr>ＭＳ ゴシック</vt:lpstr>
      <vt:lpstr>Arial</vt:lpstr>
      <vt:lpstr>Bookman Old Style</vt:lpstr>
      <vt:lpstr>Calibri</vt:lpstr>
      <vt:lpstr>Rockwell</vt:lpstr>
      <vt:lpstr>Wingdings</vt:lpstr>
      <vt:lpstr>Damask</vt:lpstr>
      <vt:lpstr>財政学  現代の国家と経済に関する理論と現実</vt:lpstr>
      <vt:lpstr>目次</vt:lpstr>
      <vt:lpstr>第1章　財政学はどういう研究分野か（経済学と財政）</vt:lpstr>
      <vt:lpstr>財政学で解く社会問題</vt:lpstr>
      <vt:lpstr>PowerPoint プレゼンテーション</vt:lpstr>
      <vt:lpstr>PowerPoint プレゼンテーション</vt:lpstr>
      <vt:lpstr>PowerPoint プレゼンテーション</vt:lpstr>
      <vt:lpstr>もう一つ</vt:lpstr>
      <vt:lpstr>PowerPoint プレゼンテーション</vt:lpstr>
      <vt:lpstr>財政の主要課題</vt:lpstr>
      <vt:lpstr>公共経済学と財政学</vt:lpstr>
      <vt:lpstr>PowerPoint プレゼンテーション</vt:lpstr>
      <vt:lpstr>PowerPoint プレゼンテーション</vt:lpstr>
      <vt:lpstr>財政学の源流　4/17ここまで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今日のミニレポ（5.2）</vt:lpstr>
      <vt:lpstr>ケインズ主義の財政学</vt:lpstr>
      <vt:lpstr>1930年代アメリカの大恐慌＝世界恐慌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Ｊ．M．ケインズ</vt:lpstr>
      <vt:lpstr>PowerPoint プレゼンテーション</vt:lpstr>
      <vt:lpstr>PowerPoint プレゼンテーション</vt:lpstr>
      <vt:lpstr>PowerPoint プレゼンテーション</vt:lpstr>
      <vt:lpstr>有効需要（EFFECTIVE demand）</vt:lpstr>
      <vt:lpstr>需要曲線と供給曲線☆☆☆</vt:lpstr>
      <vt:lpstr>2次元グラフのの解説</vt:lpstr>
      <vt:lpstr>PowerPoint プレゼンテーション</vt:lpstr>
      <vt:lpstr>PowerPoint プレゼンテーション</vt:lpstr>
      <vt:lpstr>乗数理論（☆☆☆☆）</vt:lpstr>
      <vt:lpstr>PowerPoint プレゼンテーション</vt:lpstr>
      <vt:lpstr>PowerPoint プレゼンテーション</vt:lpstr>
      <vt:lpstr>アベノミクス（☆ ☆ ☆ ☆ ☆ ）</vt:lpstr>
      <vt:lpstr>働き方改革</vt:lpstr>
      <vt:lpstr>ポンプの呼び水政策</vt:lpstr>
      <vt:lpstr>手押しポンプ（の構造）　https://www.google.co.jp/search?q=%E6%89%8B%E6%8A%BC%E3%81%97%E3%83%9D%E3%83%B3%E3%83%97%E3%80%80%E6%A7%8B%E9%80%A0&amp;hl=ja&amp;tbm=isch&amp;tbo=u&amp;source=univ&amp;sa=X&amp;ved=0ahUKEwiZrrHGoIbbAhXMabwKHdQ5A-4QsAQINw&amp;biw=1280&amp;bih=855　</vt:lpstr>
      <vt:lpstr>PowerPoint プレゼンテーション</vt:lpstr>
      <vt:lpstr>ニュートンとケインズは同じ穴の狢（むじなか）？</vt:lpstr>
      <vt:lpstr>ポンプの呼び水政策の限界</vt:lpstr>
      <vt:lpstr>PowerPoint プレゼンテーション</vt:lpstr>
      <vt:lpstr>Tennessee Valley　Authority　テネシー川流域開発公社</vt:lpstr>
      <vt:lpstr>PowerPoint プレゼンテーション</vt:lpstr>
      <vt:lpstr>財政学パワポについて</vt:lpstr>
      <vt:lpstr>PowerPoint プレゼンテーション</vt:lpstr>
      <vt:lpstr>ポスト・ケインズの財政＝新自由主義への傾斜</vt:lpstr>
      <vt:lpstr>PowerPoint プレゼンテーション</vt:lpstr>
      <vt:lpstr>ケインズ政策の帰結：激増する財政赤字</vt:lpstr>
      <vt:lpstr> </vt:lpstr>
      <vt:lpstr>中間試験（ここまで6/5）</vt:lpstr>
      <vt:lpstr>PowerPoint プレゼンテーション</vt:lpstr>
      <vt:lpstr>基礎的財政収支＊</vt:lpstr>
      <vt:lpstr>今日のまとめはm.フリードマンと新・自由主義 （ウイキペディア） </vt:lpstr>
      <vt:lpstr>第2章　租税国家と財政民主主義</vt:lpstr>
      <vt:lpstr>PowerPoint プレゼンテーション</vt:lpstr>
      <vt:lpstr>議会制民主主義と財政民主主義</vt:lpstr>
      <vt:lpstr>PowerPoint プレゼンテーション</vt:lpstr>
      <vt:lpstr>新自由主義</vt:lpstr>
      <vt:lpstr>PowerPoint プレゼンテーション</vt:lpstr>
      <vt:lpstr>財政民主主義</vt:lpstr>
      <vt:lpstr>財政民主主義の4原則</vt:lpstr>
      <vt:lpstr>ポスト新自由主義の経済秩序は？</vt:lpstr>
      <vt:lpstr>新しい経済学の構想　「ロビンソンクルーソーの経済学｝</vt:lpstr>
      <vt:lpstr>PowerPoint プレゼンテーション</vt:lpstr>
      <vt:lpstr>第3章　タックス・ヘイブンを考える</vt:lpstr>
      <vt:lpstr>PowerPoint プレゼンテーション</vt:lpstr>
      <vt:lpstr>国際金融取引</vt:lpstr>
      <vt:lpstr>経済協力開発機構 (OECD) </vt:lpstr>
      <vt:lpstr>国際的に認められている税基準を約束したが、実施が十分でない国・地域タックスヘイヴン </vt:lpstr>
      <vt:lpstr>PowerPoint プレゼンテーション</vt:lpstr>
      <vt:lpstr>脱税天国・ケイマン諸島</vt:lpstr>
      <vt:lpstr>PowerPoint プレゼンテーション</vt:lpstr>
      <vt:lpstr>タックスヘイブンは巨大銀行を太らせている</vt:lpstr>
      <vt:lpstr>パナマ文書が暴露した黒い人物</vt:lpstr>
      <vt:lpstr>PowerPoint プレゼンテーション</vt:lpstr>
      <vt:lpstr>今日のレポートは  TAX　HAVEN か TAX　HEAVEN  理由  殺人事件について　ここまで6/26  </vt:lpstr>
      <vt:lpstr>タックスヘイブンでの税金逃れの3つのタイプ。 </vt:lpstr>
      <vt:lpstr>Money laundering （洗濯する） 資金洗浄 VS コインランドリー Coin laundry （洗濯や）　</vt:lpstr>
      <vt:lpstr>ICIJが公開した日本企業</vt:lpstr>
      <vt:lpstr>「国際調査報道ジャーナリスト連合」（The International Consortium of Investigative </vt:lpstr>
      <vt:lpstr>マネーロンダリング（資金洗浄money laundering）</vt:lpstr>
      <vt:lpstr>PowerPoint プレゼンテーション</vt:lpstr>
      <vt:lpstr>パナマ文書報道記者、マルタで殺害　車運転中に爆弾   2017/10/17 </vt:lpstr>
      <vt:lpstr>PowerPoint プレゼンテーション</vt:lpstr>
      <vt:lpstr>PowerPoint プレゼンテーション</vt:lpstr>
      <vt:lpstr>中間試験　２０１７</vt:lpstr>
      <vt:lpstr>PowerPoint プレゼンテーション</vt:lpstr>
      <vt:lpstr>文章の3段階構成とは</vt:lpstr>
      <vt:lpstr>「パナマ文書」大公開！パナマにある法律事務所「モサック・フォンセカ」mossacｋ fonsecaの機密文書が流出。  週刊現代　講談社http://gendai.ismedia.jp/articles/-/48640 週刊東洋経済　２０１６年6月http://toyokeizai.net/articles/-/118977  </vt:lpstr>
      <vt:lpstr>PowerPoint プレゼンテーション</vt:lpstr>
      <vt:lpstr>PowerPoint プレゼンテーション</vt:lpstr>
      <vt:lpstr>PowerPoint プレゼンテーション</vt:lpstr>
      <vt:lpstr>PowerPoint プレゼンテーション</vt:lpstr>
      <vt:lpstr>ケーススタディ：飯田亮（セコム創業者）　究極の格差社会</vt:lpstr>
      <vt:lpstr>「パナマ文書」女性記者の爆殺容疑、10人逮捕 マルタ：</vt:lpstr>
      <vt:lpstr>「パラダイス文書」 （2017年11月） 明らかになった超富裕層の租税回避の秘密 - BBCニュース</vt:lpstr>
      <vt:lpstr>PowerPoint プレゼンテーション</vt:lpstr>
      <vt:lpstr>Paradise Papers – Wikipedia  パラダイス文書　同（１）（２）（３）</vt:lpstr>
      <vt:lpstr>対策は？　タックスヘイブン対策税制</vt:lpstr>
      <vt:lpstr>Controlled Foreign Company</vt:lpstr>
      <vt:lpstr>PowerPoint プレゼンテーション</vt:lpstr>
      <vt:lpstr>国際租税条約</vt:lpstr>
      <vt:lpstr>日本が締結した租税条約</vt:lpstr>
      <vt:lpstr>まとめ</vt:lpstr>
      <vt:lpstr>これでおしまい</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財政学</dc:title>
  <dc:creator>user</dc:creator>
  <cp:lastModifiedBy>瀬川 久志</cp:lastModifiedBy>
  <cp:revision>266</cp:revision>
  <dcterms:created xsi:type="dcterms:W3CDTF">2017-04-17T04:30:17Z</dcterms:created>
  <dcterms:modified xsi:type="dcterms:W3CDTF">2018-07-10T00:24:40Z</dcterms:modified>
</cp:coreProperties>
</file>